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5" r:id="rId2"/>
  </p:sldMasterIdLst>
  <p:notesMasterIdLst>
    <p:notesMasterId r:id="rId33"/>
  </p:notesMasterIdLst>
  <p:sldIdLst>
    <p:sldId id="359" r:id="rId3"/>
    <p:sldId id="500" r:id="rId4"/>
    <p:sldId id="411" r:id="rId5"/>
    <p:sldId id="407" r:id="rId6"/>
    <p:sldId id="406" r:id="rId7"/>
    <p:sldId id="454" r:id="rId8"/>
    <p:sldId id="455" r:id="rId9"/>
    <p:sldId id="405" r:id="rId10"/>
    <p:sldId id="449" r:id="rId11"/>
    <p:sldId id="499" r:id="rId12"/>
    <p:sldId id="451" r:id="rId13"/>
    <p:sldId id="504" r:id="rId14"/>
    <p:sldId id="452" r:id="rId15"/>
    <p:sldId id="511" r:id="rId16"/>
    <p:sldId id="512" r:id="rId17"/>
    <p:sldId id="480" r:id="rId18"/>
    <p:sldId id="493" r:id="rId19"/>
    <p:sldId id="412" r:id="rId20"/>
    <p:sldId id="416" r:id="rId21"/>
    <p:sldId id="501" r:id="rId22"/>
    <p:sldId id="481" r:id="rId23"/>
    <p:sldId id="478" r:id="rId24"/>
    <p:sldId id="466" r:id="rId25"/>
    <p:sldId id="467" r:id="rId26"/>
    <p:sldId id="429" r:id="rId27"/>
    <p:sldId id="427" r:id="rId28"/>
    <p:sldId id="428" r:id="rId29"/>
    <p:sldId id="431" r:id="rId30"/>
    <p:sldId id="513" r:id="rId31"/>
    <p:sldId id="440" r:id="rId3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163" autoAdjust="0"/>
  </p:normalViewPr>
  <p:slideViewPr>
    <p:cSldViewPr snapToGrid="0">
      <p:cViewPr varScale="1">
        <p:scale>
          <a:sx n="72" d="100"/>
          <a:sy n="72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Dépenses de pension et  cotisations sociales </a:t>
            </a:r>
            <a:endParaRPr lang="fr-FR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Sheet1!$A$46</c:f>
              <c:strCache>
                <c:ptCount val="1"/>
                <c:pt idx="0">
                  <c:v>Dépenses totales (en indice 1985=100)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Sheet1!$B$52:$AF$52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Sheet1!$B$46:$AF$46</c:f>
              <c:numCache>
                <c:formatCode>0</c:formatCode>
                <c:ptCount val="31"/>
                <c:pt idx="0">
                  <c:v>100.00754788187565</c:v>
                </c:pt>
                <c:pt idx="1">
                  <c:v>104.6315690159449</c:v>
                </c:pt>
                <c:pt idx="2">
                  <c:v>108.91876592131334</c:v>
                </c:pt>
                <c:pt idx="3">
                  <c:v>112.36437399754693</c:v>
                </c:pt>
                <c:pt idx="4">
                  <c:v>118.24511746391171</c:v>
                </c:pt>
                <c:pt idx="5">
                  <c:v>125.85809982073781</c:v>
                </c:pt>
                <c:pt idx="6">
                  <c:v>136.67798848948013</c:v>
                </c:pt>
                <c:pt idx="7">
                  <c:v>145.23162562505897</c:v>
                </c:pt>
                <c:pt idx="8">
                  <c:v>153.30031135012737</c:v>
                </c:pt>
                <c:pt idx="9">
                  <c:v>159.77073308802719</c:v>
                </c:pt>
                <c:pt idx="10">
                  <c:v>166.77799792433248</c:v>
                </c:pt>
                <c:pt idx="11">
                  <c:v>172.25681668081893</c:v>
                </c:pt>
                <c:pt idx="12">
                  <c:v>180.10378337579013</c:v>
                </c:pt>
                <c:pt idx="13">
                  <c:v>185.97886593074819</c:v>
                </c:pt>
                <c:pt idx="14">
                  <c:v>191.07840362298327</c:v>
                </c:pt>
                <c:pt idx="15">
                  <c:v>197.84979715067462</c:v>
                </c:pt>
                <c:pt idx="16">
                  <c:v>206.33455986413813</c:v>
                </c:pt>
                <c:pt idx="17">
                  <c:v>216.49872629493348</c:v>
                </c:pt>
                <c:pt idx="18">
                  <c:v>224.68629115954334</c:v>
                </c:pt>
                <c:pt idx="19">
                  <c:v>233.81451080290589</c:v>
                </c:pt>
                <c:pt idx="20">
                  <c:v>244.59005566562885</c:v>
                </c:pt>
                <c:pt idx="21">
                  <c:v>254.97216718558357</c:v>
                </c:pt>
                <c:pt idx="22">
                  <c:v>272.65779790546276</c:v>
                </c:pt>
                <c:pt idx="23">
                  <c:v>292.06245872252106</c:v>
                </c:pt>
                <c:pt idx="24">
                  <c:v>308.8678177186527</c:v>
                </c:pt>
                <c:pt idx="25">
                  <c:v>319.58958392301162</c:v>
                </c:pt>
                <c:pt idx="26">
                  <c:v>338.25832625719403</c:v>
                </c:pt>
                <c:pt idx="27">
                  <c:v>358.85838286630815</c:v>
                </c:pt>
                <c:pt idx="28">
                  <c:v>375.57411076516644</c:v>
                </c:pt>
                <c:pt idx="29">
                  <c:v>384.43249363147459</c:v>
                </c:pt>
                <c:pt idx="30">
                  <c:v>397.17143126710062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14-4333-A841-87062B49B0C0}"/>
            </c:ext>
          </c:extLst>
        </c:ser>
        <c:ser>
          <c:idx val="1"/>
          <c:order val="1"/>
          <c:tx>
            <c:strRef>
              <c:f>Sheet1!$A$57</c:f>
              <c:strCache>
                <c:ptCount val="1"/>
                <c:pt idx="0">
                  <c:v>Cotisations totales  (en indice 1985=100)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Sheet1!$B$52:$AF$52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Sheet1!$B$57:$AF$57</c:f>
              <c:numCache>
                <c:formatCode>General</c:formatCode>
                <c:ptCount val="31"/>
                <c:pt idx="0">
                  <c:v>100</c:v>
                </c:pt>
                <c:pt idx="1">
                  <c:v>106.59143279642397</c:v>
                </c:pt>
                <c:pt idx="2">
                  <c:v>113.34921857808679</c:v>
                </c:pt>
                <c:pt idx="3">
                  <c:v>116.95732492080973</c:v>
                </c:pt>
                <c:pt idx="4">
                  <c:v>127.73295944339498</c:v>
                </c:pt>
                <c:pt idx="5">
                  <c:v>138.67874965208597</c:v>
                </c:pt>
                <c:pt idx="6">
                  <c:v>152.21638681492675</c:v>
                </c:pt>
                <c:pt idx="7">
                  <c:v>159.87595909883385</c:v>
                </c:pt>
                <c:pt idx="8">
                  <c:v>163.06059137462447</c:v>
                </c:pt>
                <c:pt idx="9">
                  <c:v>176.2021239822877</c:v>
                </c:pt>
                <c:pt idx="10">
                  <c:v>161.73419937775893</c:v>
                </c:pt>
                <c:pt idx="11">
                  <c:v>177.42346429802006</c:v>
                </c:pt>
                <c:pt idx="12">
                  <c:v>167.2476078721096</c:v>
                </c:pt>
                <c:pt idx="13">
                  <c:v>167.21269366937508</c:v>
                </c:pt>
                <c:pt idx="14">
                  <c:v>171.47696184180091</c:v>
                </c:pt>
                <c:pt idx="15">
                  <c:v>209.53414927482936</c:v>
                </c:pt>
                <c:pt idx="16">
                  <c:v>217.44394369110677</c:v>
                </c:pt>
                <c:pt idx="17">
                  <c:v>221.52220515146203</c:v>
                </c:pt>
                <c:pt idx="18">
                  <c:v>221.77828311201782</c:v>
                </c:pt>
                <c:pt idx="19">
                  <c:v>219.71303020012306</c:v>
                </c:pt>
                <c:pt idx="20">
                  <c:v>236.90787766738904</c:v>
                </c:pt>
                <c:pt idx="21">
                  <c:v>240.00616821261085</c:v>
                </c:pt>
                <c:pt idx="22">
                  <c:v>254.38357860202009</c:v>
                </c:pt>
                <c:pt idx="23">
                  <c:v>267.50262063488987</c:v>
                </c:pt>
                <c:pt idx="24">
                  <c:v>267.34808417005172</c:v>
                </c:pt>
                <c:pt idx="25">
                  <c:v>272.70166884480295</c:v>
                </c:pt>
                <c:pt idx="26">
                  <c:v>286.33399270731388</c:v>
                </c:pt>
                <c:pt idx="27">
                  <c:v>295.27503103009428</c:v>
                </c:pt>
                <c:pt idx="28">
                  <c:v>301.01495686694096</c:v>
                </c:pt>
                <c:pt idx="29">
                  <c:v>306.81007429837274</c:v>
                </c:pt>
                <c:pt idx="30">
                  <c:v>315.37029061851621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14-4333-A841-87062B49B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398464"/>
        <c:axId val="567408304"/>
      </c:lineChart>
      <c:catAx>
        <c:axId val="5673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408304"/>
        <c:crosses val="autoZero"/>
        <c:auto val="1"/>
        <c:lblAlgn val="ctr"/>
        <c:lblOffset val="100"/>
        <c:noMultiLvlLbl val="0"/>
      </c:catAx>
      <c:valAx>
        <c:axId val="56740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39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Part des pensions </a:t>
            </a:r>
            <a:r>
              <a:rPr lang="en-US" sz="3200" b="1" dirty="0" err="1"/>
              <a:t>dans</a:t>
            </a:r>
            <a:r>
              <a:rPr lang="en-US" sz="3200" b="1" dirty="0"/>
              <a:t> le PIB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8224301503113163E-2"/>
          <c:y val="0.13110333600523455"/>
          <c:w val="0.92399901609215529"/>
          <c:h val="0.81100523001596081"/>
        </c:manualLayout>
      </c:layout>
      <c:lineChart>
        <c:grouping val="standard"/>
        <c:varyColors val="0"/>
        <c:ser>
          <c:idx val="0"/>
          <c:order val="0"/>
          <c:tx>
            <c:strRef>
              <c:f>'Graphique 3'!$A$7</c:f>
              <c:strCache>
                <c:ptCount val="1"/>
                <c:pt idx="0">
                  <c:v>Dépenses de pension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'Graphique 3'!$B$1:$AH$1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'Graphique 3'!$B$7:$AH$7</c:f>
              <c:numCache>
                <c:formatCode>0.00%</c:formatCode>
                <c:ptCount val="33"/>
                <c:pt idx="0">
                  <c:v>8.8458078345438118E-2</c:v>
                </c:pt>
                <c:pt idx="1">
                  <c:v>8.838407528196765E-2</c:v>
                </c:pt>
                <c:pt idx="2">
                  <c:v>8.7506269533764724E-2</c:v>
                </c:pt>
                <c:pt idx="3">
                  <c:v>8.4311113496897627E-2</c:v>
                </c:pt>
                <c:pt idx="4">
                  <c:v>8.1529753121063753E-2</c:v>
                </c:pt>
                <c:pt idx="5">
                  <c:v>8.1597781110827328E-2</c:v>
                </c:pt>
                <c:pt idx="6">
                  <c:v>8.4196867122715346E-2</c:v>
                </c:pt>
                <c:pt idx="7">
                  <c:v>8.5181260376061621E-2</c:v>
                </c:pt>
                <c:pt idx="8">
                  <c:v>8.7067402830297888E-2</c:v>
                </c:pt>
                <c:pt idx="9">
                  <c:v>8.5856279660164653E-2</c:v>
                </c:pt>
                <c:pt idx="10">
                  <c:v>8.6231851246982183E-2</c:v>
                </c:pt>
                <c:pt idx="11">
                  <c:v>8.7108183715061641E-2</c:v>
                </c:pt>
                <c:pt idx="12">
                  <c:v>8.6852842245399686E-2</c:v>
                </c:pt>
                <c:pt idx="13">
                  <c:v>8.6278951538606846E-2</c:v>
                </c:pt>
                <c:pt idx="14">
                  <c:v>8.496169199554747E-2</c:v>
                </c:pt>
                <c:pt idx="15">
                  <c:v>8.3144987502717788E-2</c:v>
                </c:pt>
                <c:pt idx="16">
                  <c:v>8.4137548800823039E-2</c:v>
                </c:pt>
                <c:pt idx="17">
                  <c:v>8.517137991586067E-2</c:v>
                </c:pt>
                <c:pt idx="18">
                  <c:v>8.5942192279401683E-2</c:v>
                </c:pt>
                <c:pt idx="19">
                  <c:v>8.4582470990865216E-2</c:v>
                </c:pt>
                <c:pt idx="20">
                  <c:v>8.4724905389373037E-2</c:v>
                </c:pt>
                <c:pt idx="21">
                  <c:v>8.4109308242021855E-2</c:v>
                </c:pt>
                <c:pt idx="22">
                  <c:v>8.530718571044632E-2</c:v>
                </c:pt>
                <c:pt idx="23">
                  <c:v>8.9087484909255374E-2</c:v>
                </c:pt>
                <c:pt idx="24">
                  <c:v>9.5385573223251904E-2</c:v>
                </c:pt>
                <c:pt idx="25">
                  <c:v>9.4318878407724918E-2</c:v>
                </c:pt>
                <c:pt idx="26">
                  <c:v>9.6062979320691119E-2</c:v>
                </c:pt>
                <c:pt idx="27">
                  <c:v>9.9604451649571907E-2</c:v>
                </c:pt>
                <c:pt idx="28">
                  <c:v>0.10297342795832268</c:v>
                </c:pt>
                <c:pt idx="29">
                  <c:v>0.10339426845766771</c:v>
                </c:pt>
                <c:pt idx="30">
                  <c:v>0.10372830068568642</c:v>
                </c:pt>
                <c:pt idx="31">
                  <c:v>0.10425164645401233</c:v>
                </c:pt>
                <c:pt idx="32">
                  <c:v>0.10543945364814716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A6-4A81-B3FA-8B87420FA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7500840"/>
        <c:axId val="597502480"/>
      </c:lineChart>
      <c:catAx>
        <c:axId val="5975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7502480"/>
        <c:crosses val="autoZero"/>
        <c:auto val="1"/>
        <c:lblAlgn val="ctr"/>
        <c:lblOffset val="100"/>
        <c:noMultiLvlLbl val="0"/>
      </c:catAx>
      <c:valAx>
        <c:axId val="597502480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75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363647038314614E-2"/>
          <c:y val="0.12118745310736048"/>
          <c:w val="0.90808030183558641"/>
          <c:h val="0.80079422195881445"/>
        </c:manualLayout>
      </c:layout>
      <c:lineChart>
        <c:grouping val="standard"/>
        <c:varyColors val="0"/>
        <c:ser>
          <c:idx val="0"/>
          <c:order val="0"/>
          <c:tx>
            <c:strRef>
              <c:f>GRAPHS_NL!$N$3</c:f>
              <c:strCache>
                <c:ptCount val="1"/>
                <c:pt idx="0">
                  <c:v>demografisch (67 en +/18-66) - SCvV 2016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GRAPHS_NL!$O$2:$BI$2</c:f>
              <c:numCache>
                <c:formatCode>General</c:formatCode>
                <c:ptCount val="4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numCache>
            </c:numRef>
          </c:cat>
          <c:val>
            <c:numRef>
              <c:f>GRAPHS_NL!$O$3:$BI$3</c:f>
              <c:numCache>
                <c:formatCode>General</c:formatCode>
                <c:ptCount val="47"/>
                <c:pt idx="0">
                  <c:v>100</c:v>
                </c:pt>
                <c:pt idx="1">
                  <c:v>101.477</c:v>
                </c:pt>
                <c:pt idx="2">
                  <c:v>102.762</c:v>
                </c:pt>
                <c:pt idx="3">
                  <c:v>104.252</c:v>
                </c:pt>
                <c:pt idx="4">
                  <c:v>106.045</c:v>
                </c:pt>
                <c:pt idx="5">
                  <c:v>108.041</c:v>
                </c:pt>
                <c:pt idx="6">
                  <c:v>110.15300000000001</c:v>
                </c:pt>
                <c:pt idx="7">
                  <c:v>112.404</c:v>
                </c:pt>
                <c:pt idx="8">
                  <c:v>114.727</c:v>
                </c:pt>
                <c:pt idx="9">
                  <c:v>117.116</c:v>
                </c:pt>
                <c:pt idx="10">
                  <c:v>119.627</c:v>
                </c:pt>
                <c:pt idx="11">
                  <c:v>122.289</c:v>
                </c:pt>
                <c:pt idx="12">
                  <c:v>124.989</c:v>
                </c:pt>
                <c:pt idx="13">
                  <c:v>127.681</c:v>
                </c:pt>
                <c:pt idx="14">
                  <c:v>130.40100000000001</c:v>
                </c:pt>
                <c:pt idx="15">
                  <c:v>133.20699999999999</c:v>
                </c:pt>
                <c:pt idx="16">
                  <c:v>136.19300000000001</c:v>
                </c:pt>
                <c:pt idx="17">
                  <c:v>139.08199999999999</c:v>
                </c:pt>
                <c:pt idx="18">
                  <c:v>141.63499999999999</c:v>
                </c:pt>
                <c:pt idx="19">
                  <c:v>143.857</c:v>
                </c:pt>
                <c:pt idx="20">
                  <c:v>145.79400000000001</c:v>
                </c:pt>
                <c:pt idx="21">
                  <c:v>147.578</c:v>
                </c:pt>
                <c:pt idx="22">
                  <c:v>149.28399999999999</c:v>
                </c:pt>
                <c:pt idx="23">
                  <c:v>150.84800000000001</c:v>
                </c:pt>
                <c:pt idx="24">
                  <c:v>152.13800000000001</c:v>
                </c:pt>
                <c:pt idx="25">
                  <c:v>153.065</c:v>
                </c:pt>
                <c:pt idx="26">
                  <c:v>153.62700000000001</c:v>
                </c:pt>
                <c:pt idx="27">
                  <c:v>153.863</c:v>
                </c:pt>
                <c:pt idx="28">
                  <c:v>153.988</c:v>
                </c:pt>
                <c:pt idx="29">
                  <c:v>154.18600000000001</c:v>
                </c:pt>
                <c:pt idx="30">
                  <c:v>154.44300000000001</c:v>
                </c:pt>
                <c:pt idx="31">
                  <c:v>154.77600000000001</c:v>
                </c:pt>
                <c:pt idx="32">
                  <c:v>155.18100000000001</c:v>
                </c:pt>
                <c:pt idx="33">
                  <c:v>155.571</c:v>
                </c:pt>
                <c:pt idx="34">
                  <c:v>155.822</c:v>
                </c:pt>
                <c:pt idx="35">
                  <c:v>155.87899999999999</c:v>
                </c:pt>
                <c:pt idx="36">
                  <c:v>155.79599999999999</c:v>
                </c:pt>
                <c:pt idx="37">
                  <c:v>155.62</c:v>
                </c:pt>
                <c:pt idx="38">
                  <c:v>155.49199999999999</c:v>
                </c:pt>
                <c:pt idx="39">
                  <c:v>155.47800000000001</c:v>
                </c:pt>
                <c:pt idx="40">
                  <c:v>155.55699999999999</c:v>
                </c:pt>
                <c:pt idx="41">
                  <c:v>155.76900000000001</c:v>
                </c:pt>
                <c:pt idx="42">
                  <c:v>156.13</c:v>
                </c:pt>
                <c:pt idx="43">
                  <c:v>156.649</c:v>
                </c:pt>
                <c:pt idx="44">
                  <c:v>157.18700000000001</c:v>
                </c:pt>
                <c:pt idx="45">
                  <c:v>157.56100000000001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74-45E5-B218-EBC40F77D06F}"/>
            </c:ext>
          </c:extLst>
        </c:ser>
        <c:ser>
          <c:idx val="1"/>
          <c:order val="1"/>
          <c:tx>
            <c:strRef>
              <c:f>GRAPHS_NL!$N$4</c:f>
              <c:strCache>
                <c:ptCount val="1"/>
                <c:pt idx="0">
                  <c:v>socio-economisch - SCvV 2016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GRAPHS_NL!$O$2:$BI$2</c:f>
              <c:numCache>
                <c:formatCode>General</c:formatCode>
                <c:ptCount val="4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numCache>
            </c:numRef>
          </c:cat>
          <c:val>
            <c:numRef>
              <c:f>GRAPHS_NL!$O$4:$BI$4</c:f>
              <c:numCache>
                <c:formatCode>General</c:formatCode>
                <c:ptCount val="47"/>
                <c:pt idx="0">
                  <c:v>100</c:v>
                </c:pt>
                <c:pt idx="1">
                  <c:v>100.839</c:v>
                </c:pt>
                <c:pt idx="2">
                  <c:v>101.384</c:v>
                </c:pt>
                <c:pt idx="3">
                  <c:v>102.053</c:v>
                </c:pt>
                <c:pt idx="4">
                  <c:v>102.328</c:v>
                </c:pt>
                <c:pt idx="5">
                  <c:v>103.07299999999999</c:v>
                </c:pt>
                <c:pt idx="6">
                  <c:v>103.872</c:v>
                </c:pt>
                <c:pt idx="7">
                  <c:v>105.444</c:v>
                </c:pt>
                <c:pt idx="8">
                  <c:v>107.199</c:v>
                </c:pt>
                <c:pt idx="9">
                  <c:v>109.092</c:v>
                </c:pt>
                <c:pt idx="10">
                  <c:v>104.63800000000001</c:v>
                </c:pt>
                <c:pt idx="11">
                  <c:v>105.625</c:v>
                </c:pt>
                <c:pt idx="12">
                  <c:v>107.425</c:v>
                </c:pt>
                <c:pt idx="13">
                  <c:v>109.34699999999999</c:v>
                </c:pt>
                <c:pt idx="14">
                  <c:v>111.227</c:v>
                </c:pt>
                <c:pt idx="15">
                  <c:v>106.61199999999999</c:v>
                </c:pt>
                <c:pt idx="16">
                  <c:v>107.39400000000001</c:v>
                </c:pt>
                <c:pt idx="17">
                  <c:v>108.961</c:v>
                </c:pt>
                <c:pt idx="18">
                  <c:v>110.465</c:v>
                </c:pt>
                <c:pt idx="19">
                  <c:v>111.943</c:v>
                </c:pt>
                <c:pt idx="20">
                  <c:v>113.28400000000001</c:v>
                </c:pt>
                <c:pt idx="21">
                  <c:v>114.60299999999999</c:v>
                </c:pt>
                <c:pt idx="22">
                  <c:v>115.864</c:v>
                </c:pt>
                <c:pt idx="23">
                  <c:v>117.015</c:v>
                </c:pt>
                <c:pt idx="24">
                  <c:v>118.01</c:v>
                </c:pt>
                <c:pt idx="25">
                  <c:v>118.779</c:v>
                </c:pt>
                <c:pt idx="26">
                  <c:v>119.357</c:v>
                </c:pt>
                <c:pt idx="27">
                  <c:v>119.759</c:v>
                </c:pt>
                <c:pt idx="28">
                  <c:v>120.146</c:v>
                </c:pt>
                <c:pt idx="29">
                  <c:v>120.581</c:v>
                </c:pt>
                <c:pt idx="30">
                  <c:v>121.033</c:v>
                </c:pt>
                <c:pt idx="31">
                  <c:v>121.503</c:v>
                </c:pt>
                <c:pt idx="32">
                  <c:v>121.96299999999999</c:v>
                </c:pt>
                <c:pt idx="33">
                  <c:v>122.371</c:v>
                </c:pt>
                <c:pt idx="34">
                  <c:v>122.676</c:v>
                </c:pt>
                <c:pt idx="35">
                  <c:v>122.86199999999999</c:v>
                </c:pt>
                <c:pt idx="36">
                  <c:v>122.98399999999999</c:v>
                </c:pt>
                <c:pt idx="37">
                  <c:v>123.05</c:v>
                </c:pt>
                <c:pt idx="38">
                  <c:v>123.158</c:v>
                </c:pt>
                <c:pt idx="39">
                  <c:v>123.348</c:v>
                </c:pt>
                <c:pt idx="40">
                  <c:v>123.589</c:v>
                </c:pt>
                <c:pt idx="41">
                  <c:v>123.874</c:v>
                </c:pt>
                <c:pt idx="42">
                  <c:v>124.17700000000001</c:v>
                </c:pt>
                <c:pt idx="43">
                  <c:v>124.502</c:v>
                </c:pt>
                <c:pt idx="44">
                  <c:v>124.81</c:v>
                </c:pt>
                <c:pt idx="45">
                  <c:v>125.012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74-45E5-B218-EBC40F77D06F}"/>
            </c:ext>
          </c:extLst>
        </c:ser>
        <c:ser>
          <c:idx val="2"/>
          <c:order val="2"/>
          <c:tx>
            <c:strRef>
              <c:f>GRAPHS_NL!$N$5</c:f>
              <c:strCache>
                <c:ptCount val="1"/>
                <c:pt idx="0">
                  <c:v>demografisch (67 en +/18-66) - SCvV 2015</c:v>
                </c:pt>
              </c:strCache>
            </c:strRef>
          </c:tx>
          <c:spPr>
            <a:ln w="19050">
              <a:solidFill>
                <a:srgbClr val="FFC73B"/>
              </a:solidFill>
            </a:ln>
          </c:spPr>
          <c:marker>
            <c:symbol val="diamond"/>
            <c:size val="6"/>
            <c:spPr>
              <a:solidFill>
                <a:srgbClr val="FFC73B"/>
              </a:solidFill>
              <a:ln>
                <a:solidFill>
                  <a:srgbClr val="FFC73B"/>
                </a:solidFill>
              </a:ln>
            </c:spPr>
          </c:marker>
          <c:cat>
            <c:numRef>
              <c:f>GRAPHS_NL!$O$2:$BI$2</c:f>
              <c:numCache>
                <c:formatCode>General</c:formatCode>
                <c:ptCount val="4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numCache>
            </c:numRef>
          </c:cat>
          <c:val>
            <c:numRef>
              <c:f>GRAPHS_NL!$O$5:$BI$5</c:f>
              <c:numCache>
                <c:formatCode>General</c:formatCode>
                <c:ptCount val="47"/>
                <c:pt idx="0">
                  <c:v>100</c:v>
                </c:pt>
                <c:pt idx="1">
                  <c:v>101.753</c:v>
                </c:pt>
                <c:pt idx="2">
                  <c:v>103.46599999999999</c:v>
                </c:pt>
                <c:pt idx="3">
                  <c:v>105.134</c:v>
                </c:pt>
                <c:pt idx="4">
                  <c:v>106.91500000000001</c:v>
                </c:pt>
                <c:pt idx="5">
                  <c:v>108.89700000000001</c:v>
                </c:pt>
                <c:pt idx="6">
                  <c:v>110.983</c:v>
                </c:pt>
                <c:pt idx="7">
                  <c:v>113.193</c:v>
                </c:pt>
                <c:pt idx="8">
                  <c:v>115.46899999999999</c:v>
                </c:pt>
                <c:pt idx="9">
                  <c:v>117.813</c:v>
                </c:pt>
                <c:pt idx="10">
                  <c:v>120.276</c:v>
                </c:pt>
                <c:pt idx="11">
                  <c:v>122.887</c:v>
                </c:pt>
                <c:pt idx="12">
                  <c:v>125.53400000000001</c:v>
                </c:pt>
                <c:pt idx="13">
                  <c:v>128.16800000000001</c:v>
                </c:pt>
                <c:pt idx="14">
                  <c:v>130.82300000000001</c:v>
                </c:pt>
                <c:pt idx="15">
                  <c:v>133.56</c:v>
                </c:pt>
                <c:pt idx="16">
                  <c:v>136.476</c:v>
                </c:pt>
                <c:pt idx="17">
                  <c:v>139.304</c:v>
                </c:pt>
                <c:pt idx="18">
                  <c:v>141.791</c:v>
                </c:pt>
                <c:pt idx="19">
                  <c:v>143.928</c:v>
                </c:pt>
                <c:pt idx="20">
                  <c:v>145.78200000000001</c:v>
                </c:pt>
                <c:pt idx="21">
                  <c:v>147.49100000000001</c:v>
                </c:pt>
                <c:pt idx="22">
                  <c:v>149.125</c:v>
                </c:pt>
                <c:pt idx="23">
                  <c:v>150.62299999999999</c:v>
                </c:pt>
                <c:pt idx="24">
                  <c:v>151.845</c:v>
                </c:pt>
                <c:pt idx="25">
                  <c:v>152.70400000000001</c:v>
                </c:pt>
                <c:pt idx="26">
                  <c:v>153.197</c:v>
                </c:pt>
                <c:pt idx="27">
                  <c:v>153.36199999999999</c:v>
                </c:pt>
                <c:pt idx="28">
                  <c:v>153.41300000000001</c:v>
                </c:pt>
                <c:pt idx="29">
                  <c:v>153.54300000000001</c:v>
                </c:pt>
                <c:pt idx="30">
                  <c:v>153.738</c:v>
                </c:pt>
                <c:pt idx="31">
                  <c:v>154.005</c:v>
                </c:pt>
                <c:pt idx="32">
                  <c:v>154.34700000000001</c:v>
                </c:pt>
                <c:pt idx="33">
                  <c:v>154.684</c:v>
                </c:pt>
                <c:pt idx="34">
                  <c:v>154.88800000000001</c:v>
                </c:pt>
                <c:pt idx="35">
                  <c:v>154.89500000000001</c:v>
                </c:pt>
                <c:pt idx="36">
                  <c:v>154.773</c:v>
                </c:pt>
                <c:pt idx="37">
                  <c:v>154.566</c:v>
                </c:pt>
                <c:pt idx="38">
                  <c:v>154.417</c:v>
                </c:pt>
                <c:pt idx="39">
                  <c:v>154.399</c:v>
                </c:pt>
                <c:pt idx="40">
                  <c:v>154.483</c:v>
                </c:pt>
                <c:pt idx="41">
                  <c:v>154.703</c:v>
                </c:pt>
                <c:pt idx="42">
                  <c:v>155.07400000000001</c:v>
                </c:pt>
                <c:pt idx="43">
                  <c:v>155.60499999999999</c:v>
                </c:pt>
                <c:pt idx="44">
                  <c:v>156.154</c:v>
                </c:pt>
                <c:pt idx="45">
                  <c:v>156.54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4-45E5-B218-EBC40F77D06F}"/>
            </c:ext>
          </c:extLst>
        </c:ser>
        <c:ser>
          <c:idx val="3"/>
          <c:order val="3"/>
          <c:tx>
            <c:strRef>
              <c:f>GRAPHS_NL!$N$6</c:f>
              <c:strCache>
                <c:ptCount val="1"/>
                <c:pt idx="0">
                  <c:v>socio-economisch - SCvV 2015</c:v>
                </c:pt>
              </c:strCache>
            </c:strRef>
          </c:tx>
          <c:spPr>
            <a:ln w="19050">
              <a:solidFill>
                <a:srgbClr val="A5B1BE"/>
              </a:solidFill>
            </a:ln>
          </c:spPr>
          <c:marker>
            <c:symbol val="square"/>
            <c:size val="5"/>
            <c:spPr>
              <a:solidFill>
                <a:srgbClr val="A5B1BE"/>
              </a:solidFill>
              <a:ln>
                <a:solidFill>
                  <a:srgbClr val="A5B1BE"/>
                </a:solidFill>
              </a:ln>
            </c:spPr>
          </c:marker>
          <c:cat>
            <c:numRef>
              <c:f>GRAPHS_NL!$O$2:$BI$2</c:f>
              <c:numCache>
                <c:formatCode>General</c:formatCode>
                <c:ptCount val="4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numCache>
            </c:numRef>
          </c:cat>
          <c:val>
            <c:numRef>
              <c:f>GRAPHS_NL!$O$6:$BI$6</c:f>
              <c:numCache>
                <c:formatCode>General</c:formatCode>
                <c:ptCount val="47"/>
                <c:pt idx="0">
                  <c:v>100</c:v>
                </c:pt>
                <c:pt idx="1">
                  <c:v>100.629</c:v>
                </c:pt>
                <c:pt idx="2">
                  <c:v>101.00700000000001</c:v>
                </c:pt>
                <c:pt idx="3">
                  <c:v>101.48</c:v>
                </c:pt>
                <c:pt idx="4">
                  <c:v>101.827</c:v>
                </c:pt>
                <c:pt idx="5">
                  <c:v>102.911</c:v>
                </c:pt>
                <c:pt idx="6">
                  <c:v>104.217</c:v>
                </c:pt>
                <c:pt idx="7">
                  <c:v>105.708</c:v>
                </c:pt>
                <c:pt idx="8">
                  <c:v>107.477</c:v>
                </c:pt>
                <c:pt idx="9">
                  <c:v>109.438</c:v>
                </c:pt>
                <c:pt idx="10">
                  <c:v>104.762</c:v>
                </c:pt>
                <c:pt idx="11">
                  <c:v>105.733</c:v>
                </c:pt>
                <c:pt idx="12">
                  <c:v>107.655</c:v>
                </c:pt>
                <c:pt idx="13">
                  <c:v>109.553</c:v>
                </c:pt>
                <c:pt idx="14">
                  <c:v>111.426</c:v>
                </c:pt>
                <c:pt idx="15">
                  <c:v>106.59699999999999</c:v>
                </c:pt>
                <c:pt idx="16">
                  <c:v>107.30500000000001</c:v>
                </c:pt>
                <c:pt idx="17">
                  <c:v>108.98699999999999</c:v>
                </c:pt>
                <c:pt idx="18">
                  <c:v>110.542</c:v>
                </c:pt>
                <c:pt idx="19">
                  <c:v>111.937</c:v>
                </c:pt>
                <c:pt idx="20">
                  <c:v>113.19</c:v>
                </c:pt>
                <c:pt idx="21">
                  <c:v>114.44499999999999</c:v>
                </c:pt>
                <c:pt idx="22">
                  <c:v>115.71899999999999</c:v>
                </c:pt>
                <c:pt idx="23">
                  <c:v>116.923</c:v>
                </c:pt>
                <c:pt idx="24">
                  <c:v>117.96299999999999</c:v>
                </c:pt>
                <c:pt idx="25">
                  <c:v>118.75700000000001</c:v>
                </c:pt>
                <c:pt idx="26">
                  <c:v>119.34399999999999</c:v>
                </c:pt>
                <c:pt idx="27">
                  <c:v>119.742</c:v>
                </c:pt>
                <c:pt idx="28">
                  <c:v>120.119</c:v>
                </c:pt>
                <c:pt idx="29">
                  <c:v>120.553</c:v>
                </c:pt>
                <c:pt idx="30">
                  <c:v>120.99</c:v>
                </c:pt>
                <c:pt idx="31">
                  <c:v>121.43600000000001</c:v>
                </c:pt>
                <c:pt idx="32">
                  <c:v>121.866</c:v>
                </c:pt>
                <c:pt idx="33">
                  <c:v>122.23699999999999</c:v>
                </c:pt>
                <c:pt idx="34">
                  <c:v>122.498</c:v>
                </c:pt>
                <c:pt idx="35">
                  <c:v>122.61</c:v>
                </c:pt>
                <c:pt idx="36">
                  <c:v>122.623</c:v>
                </c:pt>
                <c:pt idx="37">
                  <c:v>122.587</c:v>
                </c:pt>
                <c:pt idx="38">
                  <c:v>122.59</c:v>
                </c:pt>
                <c:pt idx="39">
                  <c:v>122.688</c:v>
                </c:pt>
                <c:pt idx="40">
                  <c:v>122.851</c:v>
                </c:pt>
                <c:pt idx="41">
                  <c:v>123.06699999999999</c:v>
                </c:pt>
                <c:pt idx="42">
                  <c:v>123.32</c:v>
                </c:pt>
                <c:pt idx="43">
                  <c:v>123.617</c:v>
                </c:pt>
                <c:pt idx="44">
                  <c:v>123.91500000000001</c:v>
                </c:pt>
                <c:pt idx="45">
                  <c:v>124.116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74-45E5-B218-EBC40F77D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334144"/>
        <c:axId val="341334536"/>
      </c:lineChart>
      <c:catAx>
        <c:axId val="341334144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>
            <a:solidFill>
              <a:srgbClr val="414141">
                <a:lumMod val="60000"/>
                <a:lumOff val="40000"/>
              </a:srgbClr>
            </a:solidFill>
            <a:prstDash val="solid"/>
          </a:ln>
        </c:spPr>
        <c:txPr>
          <a:bodyPr/>
          <a:lstStyle/>
          <a:p>
            <a:pPr>
              <a:defRPr sz="1300"/>
            </a:pPr>
            <a:endParaRPr lang="fr-FR"/>
          </a:p>
        </c:txPr>
        <c:crossAx val="341334536"/>
        <c:crosses val="autoZero"/>
        <c:auto val="1"/>
        <c:lblAlgn val="ctr"/>
        <c:lblOffset val="0"/>
        <c:tickLblSkip val="5"/>
        <c:tickMarkSkip val="1"/>
        <c:noMultiLvlLbl val="0"/>
      </c:catAx>
      <c:valAx>
        <c:axId val="341334536"/>
        <c:scaling>
          <c:orientation val="minMax"/>
          <c:max val="170"/>
          <c:min val="100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>
            <a:solidFill>
              <a:srgbClr val="414141">
                <a:lumMod val="60000"/>
                <a:lumOff val="40000"/>
              </a:srgbClr>
            </a:solidFill>
            <a:prstDash val="solid"/>
          </a:ln>
        </c:spPr>
        <c:txPr>
          <a:bodyPr/>
          <a:lstStyle/>
          <a:p>
            <a:pPr>
              <a:defRPr sz="1300"/>
            </a:pPr>
            <a:endParaRPr lang="fr-FR"/>
          </a:p>
        </c:txPr>
        <c:crossAx val="341334144"/>
        <c:crosses val="autoZero"/>
        <c:crossBetween val="midCat"/>
      </c:valAx>
      <c:spPr>
        <a:noFill/>
        <a:ln w="12700">
          <a:solidFill>
            <a:srgbClr val="414141">
              <a:lumMod val="60000"/>
              <a:lumOff val="40000"/>
            </a:srgbClr>
          </a:solidFill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800">
          <a:solidFill>
            <a:srgbClr val="414141"/>
          </a:solidFill>
          <a:latin typeface="Trebuchet MS"/>
          <a:ea typeface="Trebuchet MS"/>
          <a:cs typeface="Trebuchet MS"/>
        </a:defRPr>
      </a:pPr>
      <a:endParaRPr lang="fr-F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2DF63-E7B6-4BA7-B208-4EE922CA27E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A7F80D-4516-4B43-B023-F071574C3DA3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400" dirty="0" smtClean="0"/>
            <a:t>Vision</a:t>
          </a:r>
          <a:endParaRPr lang="fr-FR" sz="2400" dirty="0"/>
        </a:p>
      </dgm:t>
    </dgm:pt>
    <dgm:pt modelId="{4F6F56BB-1EA9-456E-B896-8B62985199D6}" type="parTrans" cxnId="{2F298726-24BA-4CB8-BCDC-A56195610D4A}">
      <dgm:prSet/>
      <dgm:spPr/>
      <dgm:t>
        <a:bodyPr/>
        <a:lstStyle/>
        <a:p>
          <a:endParaRPr lang="fr-FR"/>
        </a:p>
      </dgm:t>
    </dgm:pt>
    <dgm:pt modelId="{58C55DB7-D8D7-410C-8DAF-F20996D19AAD}" type="sibTrans" cxnId="{2F298726-24BA-4CB8-BCDC-A56195610D4A}">
      <dgm:prSet/>
      <dgm:spPr/>
      <dgm:t>
        <a:bodyPr/>
        <a:lstStyle/>
        <a:p>
          <a:endParaRPr lang="fr-FR"/>
        </a:p>
      </dgm:t>
    </dgm:pt>
    <dgm:pt modelId="{86E12793-ED3A-489C-8C0D-A9A0189E7AAE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400" dirty="0" err="1" smtClean="0"/>
            <a:t>Benefit</a:t>
          </a:r>
          <a:endParaRPr lang="fr-FR" sz="2400" dirty="0"/>
        </a:p>
      </dgm:t>
    </dgm:pt>
    <dgm:pt modelId="{366240BA-6BAC-4FA1-8C76-A562890F34F0}" type="parTrans" cxnId="{5E5B7D7F-C895-4235-9E5D-E1E1BB85F9D0}">
      <dgm:prSet/>
      <dgm:spPr/>
      <dgm:t>
        <a:bodyPr/>
        <a:lstStyle/>
        <a:p>
          <a:endParaRPr lang="fr-FR"/>
        </a:p>
      </dgm:t>
    </dgm:pt>
    <dgm:pt modelId="{0981A88C-B1A4-448C-966E-11668E15F7E7}" type="sibTrans" cxnId="{5E5B7D7F-C895-4235-9E5D-E1E1BB85F9D0}">
      <dgm:prSet/>
      <dgm:spPr/>
      <dgm:t>
        <a:bodyPr/>
        <a:lstStyle/>
        <a:p>
          <a:endParaRPr lang="fr-FR"/>
        </a:p>
      </dgm:t>
    </dgm:pt>
    <dgm:pt modelId="{E850E5DD-5552-430A-9EEB-821FCC284AC5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 err="1" smtClean="0"/>
            <a:t>Mindset</a:t>
          </a:r>
          <a:endParaRPr lang="fr-FR" sz="2400" dirty="0"/>
        </a:p>
      </dgm:t>
    </dgm:pt>
    <dgm:pt modelId="{DB869DDF-2243-4E5B-B966-39FA6E250EBC}" type="parTrans" cxnId="{2102706C-DA08-4CC0-BB38-500D4AE56E2F}">
      <dgm:prSet/>
      <dgm:spPr/>
      <dgm:t>
        <a:bodyPr/>
        <a:lstStyle/>
        <a:p>
          <a:endParaRPr lang="fr-FR"/>
        </a:p>
      </dgm:t>
    </dgm:pt>
    <dgm:pt modelId="{38005BEE-4BFC-4185-94C3-93C588D393C8}" type="sibTrans" cxnId="{2102706C-DA08-4CC0-BB38-500D4AE56E2F}">
      <dgm:prSet/>
      <dgm:spPr/>
      <dgm:t>
        <a:bodyPr/>
        <a:lstStyle/>
        <a:p>
          <a:endParaRPr lang="fr-FR"/>
        </a:p>
      </dgm:t>
    </dgm:pt>
    <dgm:pt modelId="{71B2A3CB-6C14-4CC0-AAAC-6EB903E71547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2400" dirty="0" smtClean="0"/>
            <a:t>Burning Platform</a:t>
          </a:r>
          <a:endParaRPr lang="fr-FR" sz="2400" dirty="0"/>
        </a:p>
      </dgm:t>
    </dgm:pt>
    <dgm:pt modelId="{15628630-A22A-4C58-8649-A8FAF54E4663}" type="parTrans" cxnId="{9B4858CA-C3E7-4A42-9C93-ED01AA588F05}">
      <dgm:prSet/>
      <dgm:spPr/>
      <dgm:t>
        <a:bodyPr/>
        <a:lstStyle/>
        <a:p>
          <a:endParaRPr lang="fr-FR"/>
        </a:p>
      </dgm:t>
    </dgm:pt>
    <dgm:pt modelId="{3C8CA6FB-D81B-433D-9B6F-E5AD3F49E4E9}" type="sibTrans" cxnId="{9B4858CA-C3E7-4A42-9C93-ED01AA588F05}">
      <dgm:prSet/>
      <dgm:spPr/>
      <dgm:t>
        <a:bodyPr/>
        <a:lstStyle/>
        <a:p>
          <a:endParaRPr lang="fr-FR"/>
        </a:p>
      </dgm:t>
    </dgm:pt>
    <dgm:pt modelId="{87D29C82-0B4E-4980-9DF7-93E1B20DD1C8}" type="pres">
      <dgm:prSet presAssocID="{3ED2DF63-E7B6-4BA7-B208-4EE922CA27E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09F5C9-766D-4F28-B7E3-C5DE43EB9937}" type="pres">
      <dgm:prSet presAssocID="{3ED2DF63-E7B6-4BA7-B208-4EE922CA27E7}" presName="comp1" presStyleCnt="0"/>
      <dgm:spPr/>
    </dgm:pt>
    <dgm:pt modelId="{6C0CA848-EA29-4957-A202-BEB177D98A84}" type="pres">
      <dgm:prSet presAssocID="{3ED2DF63-E7B6-4BA7-B208-4EE922CA27E7}" presName="circle1" presStyleLbl="node1" presStyleIdx="0" presStyleCnt="4"/>
      <dgm:spPr/>
      <dgm:t>
        <a:bodyPr/>
        <a:lstStyle/>
        <a:p>
          <a:endParaRPr lang="fr-FR"/>
        </a:p>
      </dgm:t>
    </dgm:pt>
    <dgm:pt modelId="{310B1E96-E680-42A9-A9CD-4261D68C2428}" type="pres">
      <dgm:prSet presAssocID="{3ED2DF63-E7B6-4BA7-B208-4EE922CA27E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F97F87-9202-4500-9497-D9B43F4F981B}" type="pres">
      <dgm:prSet presAssocID="{3ED2DF63-E7B6-4BA7-B208-4EE922CA27E7}" presName="comp2" presStyleCnt="0"/>
      <dgm:spPr/>
    </dgm:pt>
    <dgm:pt modelId="{D0BB2229-6A8B-420D-ABB0-566ECA276F8D}" type="pres">
      <dgm:prSet presAssocID="{3ED2DF63-E7B6-4BA7-B208-4EE922CA27E7}" presName="circle2" presStyleLbl="node1" presStyleIdx="1" presStyleCnt="4"/>
      <dgm:spPr/>
      <dgm:t>
        <a:bodyPr/>
        <a:lstStyle/>
        <a:p>
          <a:endParaRPr lang="fr-FR"/>
        </a:p>
      </dgm:t>
    </dgm:pt>
    <dgm:pt modelId="{8BBC86EB-9AEC-4079-8C09-ADA4BDBA2E6E}" type="pres">
      <dgm:prSet presAssocID="{3ED2DF63-E7B6-4BA7-B208-4EE922CA27E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7A3385-E02B-4BD9-A6F9-F6F345BA00CF}" type="pres">
      <dgm:prSet presAssocID="{3ED2DF63-E7B6-4BA7-B208-4EE922CA27E7}" presName="comp3" presStyleCnt="0"/>
      <dgm:spPr/>
    </dgm:pt>
    <dgm:pt modelId="{0F97A03F-251E-45DA-86B3-27313C5D02B6}" type="pres">
      <dgm:prSet presAssocID="{3ED2DF63-E7B6-4BA7-B208-4EE922CA27E7}" presName="circle3" presStyleLbl="node1" presStyleIdx="2" presStyleCnt="4"/>
      <dgm:spPr/>
      <dgm:t>
        <a:bodyPr/>
        <a:lstStyle/>
        <a:p>
          <a:endParaRPr lang="fr-FR"/>
        </a:p>
      </dgm:t>
    </dgm:pt>
    <dgm:pt modelId="{39BC51CA-9EFC-472E-8A4F-CC4E16531253}" type="pres">
      <dgm:prSet presAssocID="{3ED2DF63-E7B6-4BA7-B208-4EE922CA27E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AAFE88-20EF-449D-A3F2-857AD90A26C0}" type="pres">
      <dgm:prSet presAssocID="{3ED2DF63-E7B6-4BA7-B208-4EE922CA27E7}" presName="comp4" presStyleCnt="0"/>
      <dgm:spPr/>
    </dgm:pt>
    <dgm:pt modelId="{4D5EC52C-10C1-4451-B432-914161E8E14D}" type="pres">
      <dgm:prSet presAssocID="{3ED2DF63-E7B6-4BA7-B208-4EE922CA27E7}" presName="circle4" presStyleLbl="node1" presStyleIdx="3" presStyleCnt="4"/>
      <dgm:spPr/>
      <dgm:t>
        <a:bodyPr/>
        <a:lstStyle/>
        <a:p>
          <a:endParaRPr lang="fr-FR"/>
        </a:p>
      </dgm:t>
    </dgm:pt>
    <dgm:pt modelId="{058C1805-5544-4639-B65B-25F078417554}" type="pres">
      <dgm:prSet presAssocID="{3ED2DF63-E7B6-4BA7-B208-4EE922CA27E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EEA71B-41CF-4564-92F8-BE8A91446D7A}" type="presOf" srcId="{E850E5DD-5552-430A-9EEB-821FCC284AC5}" destId="{0F97A03F-251E-45DA-86B3-27313C5D02B6}" srcOrd="0" destOrd="0" presId="urn:microsoft.com/office/officeart/2005/8/layout/venn2"/>
    <dgm:cxn modelId="{2102706C-DA08-4CC0-BB38-500D4AE56E2F}" srcId="{3ED2DF63-E7B6-4BA7-B208-4EE922CA27E7}" destId="{E850E5DD-5552-430A-9EEB-821FCC284AC5}" srcOrd="2" destOrd="0" parTransId="{DB869DDF-2243-4E5B-B966-39FA6E250EBC}" sibTransId="{38005BEE-4BFC-4185-94C3-93C588D393C8}"/>
    <dgm:cxn modelId="{16CF3FA7-9069-4ABF-ADDD-1969705FAB2E}" type="presOf" srcId="{8FA7F80D-4516-4B43-B023-F071574C3DA3}" destId="{310B1E96-E680-42A9-A9CD-4261D68C2428}" srcOrd="1" destOrd="0" presId="urn:microsoft.com/office/officeart/2005/8/layout/venn2"/>
    <dgm:cxn modelId="{5E5B7D7F-C895-4235-9E5D-E1E1BB85F9D0}" srcId="{3ED2DF63-E7B6-4BA7-B208-4EE922CA27E7}" destId="{86E12793-ED3A-489C-8C0D-A9A0189E7AAE}" srcOrd="1" destOrd="0" parTransId="{366240BA-6BAC-4FA1-8C76-A562890F34F0}" sibTransId="{0981A88C-B1A4-448C-966E-11668E15F7E7}"/>
    <dgm:cxn modelId="{1982888B-8A8F-4E22-9A45-C6FD11C460E6}" type="presOf" srcId="{86E12793-ED3A-489C-8C0D-A9A0189E7AAE}" destId="{8BBC86EB-9AEC-4079-8C09-ADA4BDBA2E6E}" srcOrd="1" destOrd="0" presId="urn:microsoft.com/office/officeart/2005/8/layout/venn2"/>
    <dgm:cxn modelId="{C1481249-F569-4B5B-B5EB-4D67404BA3E2}" type="presOf" srcId="{E850E5DD-5552-430A-9EEB-821FCC284AC5}" destId="{39BC51CA-9EFC-472E-8A4F-CC4E16531253}" srcOrd="1" destOrd="0" presId="urn:microsoft.com/office/officeart/2005/8/layout/venn2"/>
    <dgm:cxn modelId="{E66A2F47-123D-4DF5-A392-8AA0B7F912BB}" type="presOf" srcId="{71B2A3CB-6C14-4CC0-AAAC-6EB903E71547}" destId="{4D5EC52C-10C1-4451-B432-914161E8E14D}" srcOrd="0" destOrd="0" presId="urn:microsoft.com/office/officeart/2005/8/layout/venn2"/>
    <dgm:cxn modelId="{8EF8B2DD-57E7-459B-946A-088ADDC11B77}" type="presOf" srcId="{86E12793-ED3A-489C-8C0D-A9A0189E7AAE}" destId="{D0BB2229-6A8B-420D-ABB0-566ECA276F8D}" srcOrd="0" destOrd="0" presId="urn:microsoft.com/office/officeart/2005/8/layout/venn2"/>
    <dgm:cxn modelId="{9B4858CA-C3E7-4A42-9C93-ED01AA588F05}" srcId="{3ED2DF63-E7B6-4BA7-B208-4EE922CA27E7}" destId="{71B2A3CB-6C14-4CC0-AAAC-6EB903E71547}" srcOrd="3" destOrd="0" parTransId="{15628630-A22A-4C58-8649-A8FAF54E4663}" sibTransId="{3C8CA6FB-D81B-433D-9B6F-E5AD3F49E4E9}"/>
    <dgm:cxn modelId="{59A6994A-E9A7-474E-8002-0EB8D31BCC22}" type="presOf" srcId="{8FA7F80D-4516-4B43-B023-F071574C3DA3}" destId="{6C0CA848-EA29-4957-A202-BEB177D98A84}" srcOrd="0" destOrd="0" presId="urn:microsoft.com/office/officeart/2005/8/layout/venn2"/>
    <dgm:cxn modelId="{C4C1596B-5995-40A0-AE18-44480A26C735}" type="presOf" srcId="{3ED2DF63-E7B6-4BA7-B208-4EE922CA27E7}" destId="{87D29C82-0B4E-4980-9DF7-93E1B20DD1C8}" srcOrd="0" destOrd="0" presId="urn:microsoft.com/office/officeart/2005/8/layout/venn2"/>
    <dgm:cxn modelId="{1458EB4D-85D1-4493-B9AB-71E56AF5D89D}" type="presOf" srcId="{71B2A3CB-6C14-4CC0-AAAC-6EB903E71547}" destId="{058C1805-5544-4639-B65B-25F078417554}" srcOrd="1" destOrd="0" presId="urn:microsoft.com/office/officeart/2005/8/layout/venn2"/>
    <dgm:cxn modelId="{2F298726-24BA-4CB8-BCDC-A56195610D4A}" srcId="{3ED2DF63-E7B6-4BA7-B208-4EE922CA27E7}" destId="{8FA7F80D-4516-4B43-B023-F071574C3DA3}" srcOrd="0" destOrd="0" parTransId="{4F6F56BB-1EA9-456E-B896-8B62985199D6}" sibTransId="{58C55DB7-D8D7-410C-8DAF-F20996D19AAD}"/>
    <dgm:cxn modelId="{8E68CA16-35B4-4656-84E4-8623021733D2}" type="presParOf" srcId="{87D29C82-0B4E-4980-9DF7-93E1B20DD1C8}" destId="{0109F5C9-766D-4F28-B7E3-C5DE43EB9937}" srcOrd="0" destOrd="0" presId="urn:microsoft.com/office/officeart/2005/8/layout/venn2"/>
    <dgm:cxn modelId="{B32293E7-A83B-49FF-8C45-936BF38ED88D}" type="presParOf" srcId="{0109F5C9-766D-4F28-B7E3-C5DE43EB9937}" destId="{6C0CA848-EA29-4957-A202-BEB177D98A84}" srcOrd="0" destOrd="0" presId="urn:microsoft.com/office/officeart/2005/8/layout/venn2"/>
    <dgm:cxn modelId="{BAD76054-A865-4C79-9DFA-0883A540CA7D}" type="presParOf" srcId="{0109F5C9-766D-4F28-B7E3-C5DE43EB9937}" destId="{310B1E96-E680-42A9-A9CD-4261D68C2428}" srcOrd="1" destOrd="0" presId="urn:microsoft.com/office/officeart/2005/8/layout/venn2"/>
    <dgm:cxn modelId="{C7DB54A7-3343-49DA-82FE-91DF0A7215D6}" type="presParOf" srcId="{87D29C82-0B4E-4980-9DF7-93E1B20DD1C8}" destId="{18F97F87-9202-4500-9497-D9B43F4F981B}" srcOrd="1" destOrd="0" presId="urn:microsoft.com/office/officeart/2005/8/layout/venn2"/>
    <dgm:cxn modelId="{5F1AE230-91A8-422B-A7FC-BC507BF90C01}" type="presParOf" srcId="{18F97F87-9202-4500-9497-D9B43F4F981B}" destId="{D0BB2229-6A8B-420D-ABB0-566ECA276F8D}" srcOrd="0" destOrd="0" presId="urn:microsoft.com/office/officeart/2005/8/layout/venn2"/>
    <dgm:cxn modelId="{A6F8FD75-5235-434B-A05A-DD7DFD97107A}" type="presParOf" srcId="{18F97F87-9202-4500-9497-D9B43F4F981B}" destId="{8BBC86EB-9AEC-4079-8C09-ADA4BDBA2E6E}" srcOrd="1" destOrd="0" presId="urn:microsoft.com/office/officeart/2005/8/layout/venn2"/>
    <dgm:cxn modelId="{99E9754C-ABCD-40AD-9857-6EBE2053F8AF}" type="presParOf" srcId="{87D29C82-0B4E-4980-9DF7-93E1B20DD1C8}" destId="{BD7A3385-E02B-4BD9-A6F9-F6F345BA00CF}" srcOrd="2" destOrd="0" presId="urn:microsoft.com/office/officeart/2005/8/layout/venn2"/>
    <dgm:cxn modelId="{8C88D7B3-4E8F-469B-9F18-D4F88A5FF1A8}" type="presParOf" srcId="{BD7A3385-E02B-4BD9-A6F9-F6F345BA00CF}" destId="{0F97A03F-251E-45DA-86B3-27313C5D02B6}" srcOrd="0" destOrd="0" presId="urn:microsoft.com/office/officeart/2005/8/layout/venn2"/>
    <dgm:cxn modelId="{FECC407C-251F-4BE8-BDDC-C338E3C3FD93}" type="presParOf" srcId="{BD7A3385-E02B-4BD9-A6F9-F6F345BA00CF}" destId="{39BC51CA-9EFC-472E-8A4F-CC4E16531253}" srcOrd="1" destOrd="0" presId="urn:microsoft.com/office/officeart/2005/8/layout/venn2"/>
    <dgm:cxn modelId="{DB7A1F6D-261F-4737-B488-ABEFDF422A84}" type="presParOf" srcId="{87D29C82-0B4E-4980-9DF7-93E1B20DD1C8}" destId="{D6AAFE88-20EF-449D-A3F2-857AD90A26C0}" srcOrd="3" destOrd="0" presId="urn:microsoft.com/office/officeart/2005/8/layout/venn2"/>
    <dgm:cxn modelId="{AA20D5FF-FA63-49EE-BB6E-CF19D8F5AE97}" type="presParOf" srcId="{D6AAFE88-20EF-449D-A3F2-857AD90A26C0}" destId="{4D5EC52C-10C1-4451-B432-914161E8E14D}" srcOrd="0" destOrd="0" presId="urn:microsoft.com/office/officeart/2005/8/layout/venn2"/>
    <dgm:cxn modelId="{253A77FE-981F-4942-9B03-F0904FC2DE7A}" type="presParOf" srcId="{D6AAFE88-20EF-449D-A3F2-857AD90A26C0}" destId="{058C1805-5544-4639-B65B-25F0784175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3E6D08-5A7A-4782-9791-A246117E80E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0DC7492-9769-4964-A55D-F962C421D3F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Harmonisation</a:t>
          </a:r>
          <a:endParaRPr lang="fr-FR" dirty="0"/>
        </a:p>
      </dgm:t>
    </dgm:pt>
    <dgm:pt modelId="{A10E0D4C-9093-47AF-B7E9-314DCFEDDF3B}" type="parTrans" cxnId="{6F10824A-C441-4871-9651-53463CE8F7A2}">
      <dgm:prSet/>
      <dgm:spPr/>
      <dgm:t>
        <a:bodyPr/>
        <a:lstStyle/>
        <a:p>
          <a:endParaRPr lang="fr-FR"/>
        </a:p>
      </dgm:t>
    </dgm:pt>
    <dgm:pt modelId="{29DD3F50-2B8C-422F-91FD-796E949ED643}" type="sibTrans" cxnId="{6F10824A-C441-4871-9651-53463CE8F7A2}">
      <dgm:prSet/>
      <dgm:spPr/>
      <dgm:t>
        <a:bodyPr/>
        <a:lstStyle/>
        <a:p>
          <a:endParaRPr lang="fr-FR"/>
        </a:p>
      </dgm:t>
    </dgm:pt>
    <dgm:pt modelId="{279A2F47-E626-46C1-AD49-6B4036E2CD59}">
      <dgm:prSet phldrT="[Texte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dirty="0" smtClean="0"/>
            <a:t>Carrière</a:t>
          </a:r>
          <a:endParaRPr lang="fr-FR" dirty="0"/>
        </a:p>
      </dgm:t>
    </dgm:pt>
    <dgm:pt modelId="{0D48B2C1-0463-4947-B9E4-29994A7D9D6A}" type="parTrans" cxnId="{D8DB3BE3-E6A6-4B6D-A973-331D5504FEFF}">
      <dgm:prSet/>
      <dgm:spPr/>
      <dgm:t>
        <a:bodyPr/>
        <a:lstStyle/>
        <a:p>
          <a:endParaRPr lang="fr-FR"/>
        </a:p>
      </dgm:t>
    </dgm:pt>
    <dgm:pt modelId="{D2D04C8D-1D8E-4DC1-98CE-47EDA1EE7377}" type="sibTrans" cxnId="{D8DB3BE3-E6A6-4B6D-A973-331D5504FEFF}">
      <dgm:prSet/>
      <dgm:spPr/>
      <dgm:t>
        <a:bodyPr/>
        <a:lstStyle/>
        <a:p>
          <a:endParaRPr lang="fr-FR"/>
        </a:p>
      </dgm:t>
    </dgm:pt>
    <dgm:pt modelId="{FE7B916D-206A-44F2-ADF8-5C35D89901E7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Pension complémentaire</a:t>
          </a:r>
          <a:endParaRPr lang="fr-FR" dirty="0"/>
        </a:p>
      </dgm:t>
    </dgm:pt>
    <dgm:pt modelId="{ED5702D8-B517-4DF2-8064-77977B537936}" type="parTrans" cxnId="{6C793530-71B2-4ED8-8000-6097C696869F}">
      <dgm:prSet/>
      <dgm:spPr/>
      <dgm:t>
        <a:bodyPr/>
        <a:lstStyle/>
        <a:p>
          <a:endParaRPr lang="fr-FR"/>
        </a:p>
      </dgm:t>
    </dgm:pt>
    <dgm:pt modelId="{5485166B-0B57-47A8-8F3E-1470A94BCF86}" type="sibTrans" cxnId="{6C793530-71B2-4ED8-8000-6097C696869F}">
      <dgm:prSet/>
      <dgm:spPr/>
      <dgm:t>
        <a:bodyPr/>
        <a:lstStyle/>
        <a:p>
          <a:endParaRPr lang="fr-FR"/>
        </a:p>
      </dgm:t>
    </dgm:pt>
    <dgm:pt modelId="{5012F0CF-8ED8-46BC-B8C0-A7FC29532F55}" type="pres">
      <dgm:prSet presAssocID="{D53E6D08-5A7A-4782-9791-A246117E80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4EC80C-D423-439B-B48C-79BDB68F5F79}" type="pres">
      <dgm:prSet presAssocID="{10DC7492-9769-4964-A55D-F962C421D3FF}" presName="composite" presStyleCnt="0"/>
      <dgm:spPr/>
    </dgm:pt>
    <dgm:pt modelId="{3CB80A96-B3A3-4362-BDC1-CDDF5F048BB5}" type="pres">
      <dgm:prSet presAssocID="{10DC7492-9769-4964-A55D-F962C421D3FF}" presName="imgShp" presStyleLbl="fgImgPlace1" presStyleIdx="0" presStyleCnt="3" custScaleX="126724" custScaleY="113085" custLinFactNeighborX="-28562" custLinFactNeighborY="22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EBF5BB-B901-4B30-84A6-7FC3D89F0D48}" type="pres">
      <dgm:prSet presAssocID="{10DC7492-9769-4964-A55D-F962C421D3F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DD954-E06F-49E8-88DA-2861CB32B28B}" type="pres">
      <dgm:prSet presAssocID="{29DD3F50-2B8C-422F-91FD-796E949ED643}" presName="spacing" presStyleCnt="0"/>
      <dgm:spPr/>
    </dgm:pt>
    <dgm:pt modelId="{14E15ECB-2E0C-4604-BC99-C50DFF2DFF78}" type="pres">
      <dgm:prSet presAssocID="{279A2F47-E626-46C1-AD49-6B4036E2CD59}" presName="composite" presStyleCnt="0"/>
      <dgm:spPr/>
    </dgm:pt>
    <dgm:pt modelId="{D591E664-1F93-4260-9ECB-60E4AB0C46A9}" type="pres">
      <dgm:prSet presAssocID="{279A2F47-E626-46C1-AD49-6B4036E2CD59}" presName="imgShp" presStyleLbl="fgImgPlace1" presStyleIdx="1" presStyleCnt="3" custLinFactNeighborX="-16201" custLinFactNeighborY="-21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8EF3A9-75A1-43F5-82B3-80E5B41E2361}" type="pres">
      <dgm:prSet presAssocID="{279A2F47-E626-46C1-AD49-6B4036E2CD5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B955F4-1677-4A59-918B-FEBC066A201C}" type="pres">
      <dgm:prSet presAssocID="{D2D04C8D-1D8E-4DC1-98CE-47EDA1EE7377}" presName="spacing" presStyleCnt="0"/>
      <dgm:spPr/>
    </dgm:pt>
    <dgm:pt modelId="{F8CC3030-F58D-4533-A455-D9CFB91B64C6}" type="pres">
      <dgm:prSet presAssocID="{FE7B916D-206A-44F2-ADF8-5C35D89901E7}" presName="composite" presStyleCnt="0"/>
      <dgm:spPr/>
    </dgm:pt>
    <dgm:pt modelId="{858A1DF9-63A3-4BC2-9500-5997D34D1AED}" type="pres">
      <dgm:prSet presAssocID="{FE7B916D-206A-44F2-ADF8-5C35D89901E7}" presName="imgShp" presStyleLbl="fgImgPlace1" presStyleIdx="2" presStyleCnt="3" custLinFactNeighborX="-7323" custLinFactNeighborY="-14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6DC6C76-2730-487E-BF33-8E2AE7463AA2}" type="pres">
      <dgm:prSet presAssocID="{FE7B916D-206A-44F2-ADF8-5C35D89901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5C293A-3871-4307-B463-5B726E329560}" type="presOf" srcId="{10DC7492-9769-4964-A55D-F962C421D3FF}" destId="{6EEBF5BB-B901-4B30-84A6-7FC3D89F0D48}" srcOrd="0" destOrd="0" presId="urn:microsoft.com/office/officeart/2005/8/layout/vList3"/>
    <dgm:cxn modelId="{6C793530-71B2-4ED8-8000-6097C696869F}" srcId="{D53E6D08-5A7A-4782-9791-A246117E80EA}" destId="{FE7B916D-206A-44F2-ADF8-5C35D89901E7}" srcOrd="2" destOrd="0" parTransId="{ED5702D8-B517-4DF2-8064-77977B537936}" sibTransId="{5485166B-0B57-47A8-8F3E-1470A94BCF86}"/>
    <dgm:cxn modelId="{D8DB3BE3-E6A6-4B6D-A973-331D5504FEFF}" srcId="{D53E6D08-5A7A-4782-9791-A246117E80EA}" destId="{279A2F47-E626-46C1-AD49-6B4036E2CD59}" srcOrd="1" destOrd="0" parTransId="{0D48B2C1-0463-4947-B9E4-29994A7D9D6A}" sibTransId="{D2D04C8D-1D8E-4DC1-98CE-47EDA1EE7377}"/>
    <dgm:cxn modelId="{6F10824A-C441-4871-9651-53463CE8F7A2}" srcId="{D53E6D08-5A7A-4782-9791-A246117E80EA}" destId="{10DC7492-9769-4964-A55D-F962C421D3FF}" srcOrd="0" destOrd="0" parTransId="{A10E0D4C-9093-47AF-B7E9-314DCFEDDF3B}" sibTransId="{29DD3F50-2B8C-422F-91FD-796E949ED643}"/>
    <dgm:cxn modelId="{9E2F0091-F210-4C90-816F-D76570B4D344}" type="presOf" srcId="{D53E6D08-5A7A-4782-9791-A246117E80EA}" destId="{5012F0CF-8ED8-46BC-B8C0-A7FC29532F55}" srcOrd="0" destOrd="0" presId="urn:microsoft.com/office/officeart/2005/8/layout/vList3"/>
    <dgm:cxn modelId="{71CB1854-5FDE-4C57-BB05-8E88FC3EE83D}" type="presOf" srcId="{FE7B916D-206A-44F2-ADF8-5C35D89901E7}" destId="{26DC6C76-2730-487E-BF33-8E2AE7463AA2}" srcOrd="0" destOrd="0" presId="urn:microsoft.com/office/officeart/2005/8/layout/vList3"/>
    <dgm:cxn modelId="{5F2E6D45-6B59-488B-A38B-9D0703D06249}" type="presOf" srcId="{279A2F47-E626-46C1-AD49-6B4036E2CD59}" destId="{F48EF3A9-75A1-43F5-82B3-80E5B41E2361}" srcOrd="0" destOrd="0" presId="urn:microsoft.com/office/officeart/2005/8/layout/vList3"/>
    <dgm:cxn modelId="{360EFA80-E457-4C4C-B699-86FC49962454}" type="presParOf" srcId="{5012F0CF-8ED8-46BC-B8C0-A7FC29532F55}" destId="{924EC80C-D423-439B-B48C-79BDB68F5F79}" srcOrd="0" destOrd="0" presId="urn:microsoft.com/office/officeart/2005/8/layout/vList3"/>
    <dgm:cxn modelId="{6E160DC4-0A85-4FAA-9EF7-37A240A1242F}" type="presParOf" srcId="{924EC80C-D423-439B-B48C-79BDB68F5F79}" destId="{3CB80A96-B3A3-4362-BDC1-CDDF5F048BB5}" srcOrd="0" destOrd="0" presId="urn:microsoft.com/office/officeart/2005/8/layout/vList3"/>
    <dgm:cxn modelId="{9A80BC7B-85D2-4EBC-ACCA-9703DF44A9C3}" type="presParOf" srcId="{924EC80C-D423-439B-B48C-79BDB68F5F79}" destId="{6EEBF5BB-B901-4B30-84A6-7FC3D89F0D48}" srcOrd="1" destOrd="0" presId="urn:microsoft.com/office/officeart/2005/8/layout/vList3"/>
    <dgm:cxn modelId="{DAF7A5B9-6AD3-463F-9686-51F17ED03417}" type="presParOf" srcId="{5012F0CF-8ED8-46BC-B8C0-A7FC29532F55}" destId="{B2EDD954-E06F-49E8-88DA-2861CB32B28B}" srcOrd="1" destOrd="0" presId="urn:microsoft.com/office/officeart/2005/8/layout/vList3"/>
    <dgm:cxn modelId="{07005451-582C-4A3B-9872-E3E52C75FA97}" type="presParOf" srcId="{5012F0CF-8ED8-46BC-B8C0-A7FC29532F55}" destId="{14E15ECB-2E0C-4604-BC99-C50DFF2DFF78}" srcOrd="2" destOrd="0" presId="urn:microsoft.com/office/officeart/2005/8/layout/vList3"/>
    <dgm:cxn modelId="{3E68C479-1C24-43B2-8B15-1B3FF65779F8}" type="presParOf" srcId="{14E15ECB-2E0C-4604-BC99-C50DFF2DFF78}" destId="{D591E664-1F93-4260-9ECB-60E4AB0C46A9}" srcOrd="0" destOrd="0" presId="urn:microsoft.com/office/officeart/2005/8/layout/vList3"/>
    <dgm:cxn modelId="{7579BCFA-1677-4791-A2A5-068CFF2E64FF}" type="presParOf" srcId="{14E15ECB-2E0C-4604-BC99-C50DFF2DFF78}" destId="{F48EF3A9-75A1-43F5-82B3-80E5B41E2361}" srcOrd="1" destOrd="0" presId="urn:microsoft.com/office/officeart/2005/8/layout/vList3"/>
    <dgm:cxn modelId="{9194ADB0-8959-400F-A94C-CA15808E6C97}" type="presParOf" srcId="{5012F0CF-8ED8-46BC-B8C0-A7FC29532F55}" destId="{07B955F4-1677-4A59-918B-FEBC066A201C}" srcOrd="3" destOrd="0" presId="urn:microsoft.com/office/officeart/2005/8/layout/vList3"/>
    <dgm:cxn modelId="{7BE8A3C2-5B1C-47CF-815A-6C09AD6AC9C2}" type="presParOf" srcId="{5012F0CF-8ED8-46BC-B8C0-A7FC29532F55}" destId="{F8CC3030-F58D-4533-A455-D9CFB91B64C6}" srcOrd="4" destOrd="0" presId="urn:microsoft.com/office/officeart/2005/8/layout/vList3"/>
    <dgm:cxn modelId="{E208841A-1213-4511-9F58-1198D67E1FA6}" type="presParOf" srcId="{F8CC3030-F58D-4533-A455-D9CFB91B64C6}" destId="{858A1DF9-63A3-4BC2-9500-5997D34D1AED}" srcOrd="0" destOrd="0" presId="urn:microsoft.com/office/officeart/2005/8/layout/vList3"/>
    <dgm:cxn modelId="{ABC40AA7-7125-41A9-A1A1-ACB3A4A8C3CF}" type="presParOf" srcId="{F8CC3030-F58D-4533-A455-D9CFB91B64C6}" destId="{26DC6C76-2730-487E-BF33-8E2AE7463A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CA848-EA29-4957-A202-BEB177D98A84}">
      <dsp:nvSpPr>
        <dsp:cNvPr id="0" name=""/>
        <dsp:cNvSpPr/>
      </dsp:nvSpPr>
      <dsp:spPr>
        <a:xfrm>
          <a:off x="2812311" y="0"/>
          <a:ext cx="5454503" cy="54545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Vision</a:t>
          </a:r>
          <a:endParaRPr lang="fr-FR" sz="2400" kern="1200" dirty="0"/>
        </a:p>
      </dsp:txBody>
      <dsp:txXfrm>
        <a:off x="4777023" y="272725"/>
        <a:ext cx="1525079" cy="818175"/>
      </dsp:txXfrm>
    </dsp:sp>
    <dsp:sp modelId="{D0BB2229-6A8B-420D-ABB0-566ECA276F8D}">
      <dsp:nvSpPr>
        <dsp:cNvPr id="0" name=""/>
        <dsp:cNvSpPr/>
      </dsp:nvSpPr>
      <dsp:spPr>
        <a:xfrm>
          <a:off x="3357761" y="1090900"/>
          <a:ext cx="4363602" cy="43636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Benefit</a:t>
          </a:r>
          <a:endParaRPr lang="fr-FR" sz="2400" kern="1200" dirty="0"/>
        </a:p>
      </dsp:txBody>
      <dsp:txXfrm>
        <a:off x="4777023" y="1352716"/>
        <a:ext cx="1525079" cy="785448"/>
      </dsp:txXfrm>
    </dsp:sp>
    <dsp:sp modelId="{0F97A03F-251E-45DA-86B3-27313C5D02B6}">
      <dsp:nvSpPr>
        <dsp:cNvPr id="0" name=""/>
        <dsp:cNvSpPr/>
      </dsp:nvSpPr>
      <dsp:spPr>
        <a:xfrm>
          <a:off x="3903212" y="2181801"/>
          <a:ext cx="3272701" cy="327270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Mindset</a:t>
          </a:r>
          <a:endParaRPr lang="fr-FR" sz="2400" kern="1200" dirty="0"/>
        </a:p>
      </dsp:txBody>
      <dsp:txXfrm>
        <a:off x="4777023" y="2427253"/>
        <a:ext cx="1525079" cy="736357"/>
      </dsp:txXfrm>
    </dsp:sp>
    <dsp:sp modelId="{4D5EC52C-10C1-4451-B432-914161E8E14D}">
      <dsp:nvSpPr>
        <dsp:cNvPr id="0" name=""/>
        <dsp:cNvSpPr/>
      </dsp:nvSpPr>
      <dsp:spPr>
        <a:xfrm>
          <a:off x="4448662" y="3272701"/>
          <a:ext cx="2181801" cy="21818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Burning Platform</a:t>
          </a:r>
          <a:endParaRPr lang="fr-FR" sz="2400" kern="1200" dirty="0"/>
        </a:p>
      </dsp:txBody>
      <dsp:txXfrm>
        <a:off x="4768179" y="3818152"/>
        <a:ext cx="1542766" cy="109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BF5BB-B901-4B30-84A6-7FC3D89F0D48}">
      <dsp:nvSpPr>
        <dsp:cNvPr id="0" name=""/>
        <dsp:cNvSpPr/>
      </dsp:nvSpPr>
      <dsp:spPr>
        <a:xfrm rot="10800000">
          <a:off x="1821400" y="98173"/>
          <a:ext cx="5405120" cy="1451848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22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Harmonisation</a:t>
          </a:r>
          <a:endParaRPr lang="fr-FR" sz="3800" kern="1200" dirty="0"/>
        </a:p>
      </dsp:txBody>
      <dsp:txXfrm rot="10800000">
        <a:off x="2184362" y="98173"/>
        <a:ext cx="5042158" cy="1451848"/>
      </dsp:txXfrm>
    </dsp:sp>
    <dsp:sp modelId="{3CB80A96-B3A3-4362-BDC1-CDDF5F048BB5}">
      <dsp:nvSpPr>
        <dsp:cNvPr id="0" name=""/>
        <dsp:cNvSpPr/>
      </dsp:nvSpPr>
      <dsp:spPr>
        <a:xfrm>
          <a:off x="486803" y="35940"/>
          <a:ext cx="1839840" cy="16418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EF3A9-75A1-43F5-82B3-80E5B41E2361}">
      <dsp:nvSpPr>
        <dsp:cNvPr id="0" name=""/>
        <dsp:cNvSpPr/>
      </dsp:nvSpPr>
      <dsp:spPr>
        <a:xfrm rot="10800000">
          <a:off x="1724402" y="2078396"/>
          <a:ext cx="5405120" cy="1451848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22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Carrière</a:t>
          </a:r>
          <a:endParaRPr lang="fr-FR" sz="3800" kern="1200" dirty="0"/>
        </a:p>
      </dsp:txBody>
      <dsp:txXfrm rot="10800000">
        <a:off x="2087364" y="2078396"/>
        <a:ext cx="5042158" cy="1451848"/>
      </dsp:txXfrm>
    </dsp:sp>
    <dsp:sp modelId="{D591E664-1F93-4260-9ECB-60E4AB0C46A9}">
      <dsp:nvSpPr>
        <dsp:cNvPr id="0" name=""/>
        <dsp:cNvSpPr/>
      </dsp:nvSpPr>
      <dsp:spPr>
        <a:xfrm>
          <a:off x="763264" y="2047631"/>
          <a:ext cx="1451848" cy="14518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6C76-2730-487E-BF33-8E2AE7463AA2}">
      <dsp:nvSpPr>
        <dsp:cNvPr id="0" name=""/>
        <dsp:cNvSpPr/>
      </dsp:nvSpPr>
      <dsp:spPr>
        <a:xfrm rot="10800000">
          <a:off x="1724402" y="3963632"/>
          <a:ext cx="5405120" cy="1451848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225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Pension complémentaire</a:t>
          </a:r>
          <a:endParaRPr lang="fr-FR" sz="3800" kern="1200" dirty="0"/>
        </a:p>
      </dsp:txBody>
      <dsp:txXfrm rot="10800000">
        <a:off x="2087364" y="3963632"/>
        <a:ext cx="5042158" cy="1451848"/>
      </dsp:txXfrm>
    </dsp:sp>
    <dsp:sp modelId="{858A1DF9-63A3-4BC2-9500-5997D34D1AED}">
      <dsp:nvSpPr>
        <dsp:cNvPr id="0" name=""/>
        <dsp:cNvSpPr/>
      </dsp:nvSpPr>
      <dsp:spPr>
        <a:xfrm>
          <a:off x="892159" y="3942362"/>
          <a:ext cx="1451848" cy="14518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0.73592</cdr:x>
      <cdr:y>0.24757</cdr:y>
    </cdr:from>
    <cdr:to>
      <cdr:x>0.87486</cdr:x>
      <cdr:y>0.30809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EEE7D99F-C674-4F9B-B467-1A542252C286}"/>
            </a:ext>
          </a:extLst>
        </cdr:cNvPr>
        <cdr:cNvSpPr txBox="1"/>
      </cdr:nvSpPr>
      <cdr:spPr>
        <a:xfrm xmlns:a="http://schemas.openxmlformats.org/drawingml/2006/main">
          <a:off x="5987008" y="1366519"/>
          <a:ext cx="1130339" cy="334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400" b="1" dirty="0"/>
            <a:t>PENSIONS</a:t>
          </a:r>
        </a:p>
      </cdr:txBody>
    </cdr:sp>
  </cdr:relSizeAnchor>
  <cdr:relSizeAnchor xmlns:cdr="http://schemas.openxmlformats.org/drawingml/2006/chartDrawing">
    <cdr:from>
      <cdr:x>0.76247</cdr:x>
      <cdr:y>0.47026</cdr:y>
    </cdr:from>
    <cdr:to>
      <cdr:x>0.90141</cdr:x>
      <cdr:y>0.52973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73EC3DF9-4000-406C-83CC-FE1640B09CDB}"/>
            </a:ext>
          </a:extLst>
        </cdr:cNvPr>
        <cdr:cNvSpPr txBox="1"/>
      </cdr:nvSpPr>
      <cdr:spPr>
        <a:xfrm xmlns:a="http://schemas.openxmlformats.org/drawingml/2006/main">
          <a:off x="6203032" y="2595692"/>
          <a:ext cx="1130340" cy="328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400" b="1" dirty="0"/>
            <a:t>COTISATIONS</a:t>
          </a:r>
        </a:p>
      </cdr:txBody>
    </cdr:sp>
  </cdr:relSizeAnchor>
  <cdr:relSizeAnchor xmlns:cdr="http://schemas.openxmlformats.org/drawingml/2006/chartDrawing">
    <cdr:from>
      <cdr:x>0.62938</cdr:x>
      <cdr:y>0.14994</cdr:y>
    </cdr:from>
    <cdr:to>
      <cdr:x>0.72196</cdr:x>
      <cdr:y>0.30133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216161" y="9056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0.69425</cdr:x>
      <cdr:y>0.13783</cdr:y>
    </cdr:from>
    <cdr:to>
      <cdr:x>0.95562</cdr:x>
      <cdr:y>0.34472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148966" y="629019"/>
          <a:ext cx="2314950" cy="94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600" b="1" dirty="0"/>
            <a:t>Pop 67+/Pop 18-66</a:t>
          </a:r>
        </a:p>
      </cdr:txBody>
    </cdr:sp>
  </cdr:relSizeAnchor>
  <cdr:relSizeAnchor xmlns:cdr="http://schemas.openxmlformats.org/drawingml/2006/chartDrawing">
    <cdr:from>
      <cdr:x>0.70294</cdr:x>
      <cdr:y>0.5</cdr:y>
    </cdr:from>
    <cdr:to>
      <cdr:x>0.96431</cdr:x>
      <cdr:y>0.70689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225891" y="2281808"/>
          <a:ext cx="2314950" cy="94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b="1" dirty="0"/>
            <a:t>Pop 67</a:t>
          </a:r>
          <a:r>
            <a:rPr lang="fr-BE" sz="1600" b="1" dirty="0" smtClean="0"/>
            <a:t>+/Emploi</a:t>
          </a:r>
          <a:endParaRPr lang="fr-BE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D64C-B0EC-41E1-88CB-826BC670589C}" type="datetimeFigureOut">
              <a:rPr lang="nl-BE" smtClean="0"/>
              <a:t>29/04/2019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01055-2844-41E2-8E74-2420994D5695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329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2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86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Equité </a:t>
            </a:r>
            <a:r>
              <a:rPr lang="fr-BE" dirty="0" err="1"/>
              <a:t>intragénérationnelle</a:t>
            </a:r>
            <a:r>
              <a:rPr lang="fr-BE" baseline="0" dirty="0"/>
              <a:t> sur la distribution équitable de points</a:t>
            </a:r>
          </a:p>
          <a:p>
            <a:r>
              <a:rPr lang="fr-BE" baseline="0" dirty="0"/>
              <a:t>Equité </a:t>
            </a:r>
            <a:r>
              <a:rPr lang="fr-BE" baseline="0" dirty="0" err="1"/>
              <a:t>inter-générationnelle</a:t>
            </a:r>
            <a:r>
              <a:rPr lang="fr-BE" baseline="0" dirty="0"/>
              <a:t> sur l’évolution de la valeur du point qui est liée à l’évolution des salaires des actifs cotisants.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053B-419C-4CFB-BF49-11AD86931CBE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086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29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84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E8C6D-62FA-8D48-8D2D-B249387E16F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68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3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95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10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7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16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2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1055-2844-41E2-8E74-2420994D5695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22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19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89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20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58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2934E7-DABF-4014-9E5C-DA3A65F4C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CB5FC1-4346-4359-B55A-01FE8AABC5EF}" type="slidenum">
              <a:rPr lang="nl-NL" altLang="fr-FR"/>
              <a:pPr eaLnBrk="1" hangingPunct="1">
                <a:spcBef>
                  <a:spcPct val="0"/>
                </a:spcBef>
              </a:pPr>
              <a:t>25</a:t>
            </a:fld>
            <a:endParaRPr lang="nl-NL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F56CC50-5166-47BB-85FD-E898D5A62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2FEA4-6563-465D-B6E8-2C022149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07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053B-419C-4CFB-BF49-11AD86931CBE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07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69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834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112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2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458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024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237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559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280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623392" y="1484784"/>
            <a:ext cx="1095900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539750" indent="-184150">
              <a:defRPr/>
            </a:lvl3pPr>
            <a:lvl4pPr marL="1004888" indent="-285750">
              <a:buFont typeface="Arial" pitchFamily="34" charset="0"/>
              <a:buChar char="˃"/>
              <a:defRPr/>
            </a:lvl4pPr>
            <a:lvl5pPr marL="1343025" indent="-174625">
              <a:buClr>
                <a:srgbClr val="008FD0"/>
              </a:buClr>
              <a:buFont typeface="Courier New" pitchFamily="49" charset="0"/>
              <a:buChar char="o"/>
              <a:defRPr sz="1600" baseline="0">
                <a:solidFill>
                  <a:srgbClr val="58585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47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85" y="1183341"/>
            <a:ext cx="11353801" cy="4589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86" y="327331"/>
            <a:ext cx="11389659" cy="674781"/>
          </a:xfrm>
        </p:spPr>
        <p:txBody>
          <a:bodyPr>
            <a:normAutofit/>
          </a:bodyPr>
          <a:lstStyle>
            <a:lvl1pPr>
              <a:defRPr sz="2800" b="1">
                <a:gradFill>
                  <a:gsLst>
                    <a:gs pos="22000">
                      <a:srgbClr val="E64415"/>
                    </a:gs>
                    <a:gs pos="100000">
                      <a:srgbClr val="EA650D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0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86" y="327331"/>
            <a:ext cx="11389659" cy="674781"/>
          </a:xfrm>
        </p:spPr>
        <p:txBody>
          <a:bodyPr>
            <a:normAutofit/>
          </a:bodyPr>
          <a:lstStyle>
            <a:lvl1pPr>
              <a:defRPr sz="2800" b="1">
                <a:gradFill>
                  <a:gsLst>
                    <a:gs pos="22000">
                      <a:srgbClr val="E64415"/>
                    </a:gs>
                    <a:gs pos="100000">
                      <a:srgbClr val="EA650D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82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6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6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clus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406400" y="152400"/>
            <a:ext cx="11176000" cy="533400"/>
          </a:xfrm>
        </p:spPr>
        <p:txBody>
          <a:bodyPr lIns="0" tIns="0" rIns="0" bIns="0" anchor="t" anchorCtr="0">
            <a:noAutofit/>
          </a:bodyPr>
          <a:lstStyle>
            <a:lvl1pPr algn="l">
              <a:defRPr sz="4000" b="1">
                <a:solidFill>
                  <a:srgbClr val="EA650D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406400" y="609600"/>
            <a:ext cx="11176000" cy="5280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524000"/>
            <a:ext cx="11176000" cy="3530600"/>
          </a:xfrm>
        </p:spPr>
        <p:txBody>
          <a:bodyPr lIns="0" tIns="0" rIns="0" bIns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buFont typeface="Arial"/>
              <a:buChar char="•"/>
              <a:defRPr b="0">
                <a:solidFill>
                  <a:schemeClr val="tx1"/>
                </a:solidFill>
              </a:defRPr>
            </a:lvl2pPr>
            <a:lvl3pPr>
              <a:buFont typeface="Arial"/>
              <a:buChar char="•"/>
              <a:defRPr sz="2133" b="0">
                <a:solidFill>
                  <a:schemeClr val="tx1"/>
                </a:solidFill>
              </a:defRPr>
            </a:lvl3pPr>
            <a:lvl4pPr marL="711182" indent="-237061">
              <a:buFont typeface="Arial" panose="020B0604020202020204" pitchFamily="34" charset="0"/>
              <a:buChar char="•"/>
              <a:defRPr sz="1867" b="0">
                <a:solidFill>
                  <a:schemeClr val="tx1"/>
                </a:solidFill>
              </a:defRPr>
            </a:lvl4pPr>
            <a:lvl5pPr marL="967293" indent="-239178">
              <a:buClr>
                <a:srgbClr val="86807E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408000" y="5054400"/>
            <a:ext cx="11174400" cy="6084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1">
            <a:noAutofit/>
          </a:bodyPr>
          <a:lstStyle>
            <a:lvl1pPr algn="ctr"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992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26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786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823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296" y="5953860"/>
            <a:ext cx="12270768" cy="789979"/>
            <a:chOff x="0" y="4470318"/>
            <a:chExt cx="9144000" cy="58868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5416" y="4623300"/>
              <a:ext cx="2888529" cy="4356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0" y="4470318"/>
              <a:ext cx="9144000" cy="14400"/>
            </a:xfrm>
            <a:prstGeom prst="rect">
              <a:avLst/>
            </a:prstGeom>
            <a:gradFill>
              <a:gsLst>
                <a:gs pos="2000">
                  <a:srgbClr val="EB3815"/>
                </a:gs>
                <a:gs pos="28000">
                  <a:srgbClr val="E64415"/>
                </a:gs>
                <a:gs pos="100000">
                  <a:srgbClr val="EA650D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103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2000">
                <a:srgbClr val="EB3815"/>
              </a:gs>
              <a:gs pos="28000">
                <a:srgbClr val="E64415"/>
              </a:gs>
              <a:gs pos="100000">
                <a:srgbClr val="EA650D">
                  <a:shade val="100000"/>
                  <a:satMod val="115000"/>
                </a:srgbClr>
              </a:gs>
            </a:gsLst>
            <a:lin ang="0" scaled="1"/>
          </a:gra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58CC-0CE2-4643-9732-5F99C3BF29AD}" type="datetimeFigureOut">
              <a:rPr lang="fr-BE" smtClean="0"/>
              <a:t>29-04-19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F7E7-861C-4F28-970D-686143EE52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111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1757364" y="1404182"/>
            <a:ext cx="8313126" cy="1679259"/>
          </a:xfrm>
        </p:spPr>
        <p:txBody>
          <a:bodyPr>
            <a:noAutofit/>
          </a:bodyPr>
          <a:lstStyle/>
          <a:p>
            <a: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  <a:t>Financement </a:t>
            </a:r>
            <a: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  <a:t>des </a:t>
            </a:r>
            <a: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  <a:t>pensions:</a:t>
            </a:r>
            <a:b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fr-FR" altLang="fr-FR" sz="4800" dirty="0" smtClean="0">
                <a:solidFill>
                  <a:srgbClr val="FF0000"/>
                </a:solidFill>
                <a:ea typeface="ＭＳ Ｐゴシック" pitchFamily="34" charset="-128"/>
              </a:rPr>
              <a:t>le passé et l’avenir</a:t>
            </a:r>
            <a:r>
              <a:rPr lang="fr-FR" altLang="fr-FR" sz="3600" dirty="0" smtClean="0">
                <a:ea typeface="ＭＳ Ｐゴシック" pitchFamily="34" charset="-128"/>
              </a:rPr>
              <a:t/>
            </a:r>
            <a:br>
              <a:rPr lang="fr-FR" altLang="fr-FR" sz="3600" dirty="0" smtClean="0">
                <a:ea typeface="ＭＳ Ｐゴシック" pitchFamily="34" charset="-128"/>
              </a:rPr>
            </a:br>
            <a:r>
              <a:rPr lang="fr-FR" altLang="fr-FR" sz="3600" dirty="0" smtClean="0">
                <a:ea typeface="ＭＳ Ｐゴシック" pitchFamily="34" charset="-128"/>
              </a:rPr>
              <a:t/>
            </a:r>
            <a:br>
              <a:rPr lang="fr-FR" altLang="fr-FR" sz="3600" dirty="0" smtClean="0">
                <a:ea typeface="ＭＳ Ｐゴシック" pitchFamily="34" charset="-128"/>
              </a:rPr>
            </a:br>
            <a:r>
              <a:rPr lang="fr-FR" altLang="fr-FR" sz="3600" dirty="0" smtClean="0">
                <a:ea typeface="ＭＳ Ｐゴシック" pitchFamily="34" charset="-128"/>
              </a:rPr>
              <a:t>Prof </a:t>
            </a:r>
            <a:r>
              <a:rPr lang="fr-FR" altLang="fr-FR" sz="3600" dirty="0" smtClean="0">
                <a:ea typeface="ＭＳ Ｐゴシック" pitchFamily="34" charset="-128"/>
              </a:rPr>
              <a:t>Jean </a:t>
            </a:r>
            <a:r>
              <a:rPr lang="fr-FR" altLang="fr-FR" sz="3600" dirty="0">
                <a:ea typeface="ＭＳ Ｐゴシック" pitchFamily="34" charset="-128"/>
              </a:rPr>
              <a:t>Hindriks</a:t>
            </a:r>
            <a:br>
              <a:rPr lang="fr-FR" altLang="fr-FR" sz="3600" dirty="0">
                <a:ea typeface="ＭＳ Ｐゴシック" pitchFamily="34" charset="-128"/>
              </a:rPr>
            </a:br>
            <a:r>
              <a:rPr lang="fr-FR" altLang="fr-FR" sz="3600" dirty="0">
                <a:ea typeface="ＭＳ Ｐゴシック" pitchFamily="34" charset="-128"/>
              </a:rPr>
              <a:t>UCL &amp; Itinera</a:t>
            </a:r>
          </a:p>
        </p:txBody>
      </p:sp>
      <p:pic>
        <p:nvPicPr>
          <p:cNvPr id="39940" name="Tijdelijke aanduiding voor inhou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4495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ZoneTexte 3"/>
          <p:cNvSpPr txBox="1">
            <a:spLocks noChangeArrowheads="1"/>
          </p:cNvSpPr>
          <p:nvPr/>
        </p:nvSpPr>
        <p:spPr bwMode="auto">
          <a:xfrm>
            <a:off x="1992313" y="2420939"/>
            <a:ext cx="184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BE516A-FEDE-4DD6-A6A5-03D19DFF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364" y="257307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Membre </a:t>
            </a:r>
            <a:r>
              <a:rPr lang="fr-BE" dirty="0"/>
              <a:t>Conseil Académique des Pensions</a:t>
            </a:r>
          </a:p>
          <a:p>
            <a:pPr marL="0" indent="0" algn="ctr">
              <a:buNone/>
            </a:pPr>
            <a:r>
              <a:rPr lang="fr-BE" dirty="0"/>
              <a:t>et Commission Reforme Pension 2020-2040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 smtClean="0"/>
              <a:t>Avril </a:t>
            </a:r>
            <a:r>
              <a:rPr lang="fr-BE" dirty="0" smtClean="0"/>
              <a:t>2019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28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nl-BE" altLang="fr-FR" sz="9600" dirty="0" err="1" smtClean="0">
                <a:ea typeface="ＭＳ Ｐゴシック" panose="020B0600070205080204" pitchFamily="34" charset="-128"/>
              </a:rPr>
              <a:t>Quel</a:t>
            </a:r>
            <a:r>
              <a:rPr lang="nl-BE" altLang="fr-FR" sz="9600" dirty="0" smtClean="0">
                <a:ea typeface="ＭＳ Ｐゴシック" panose="020B0600070205080204" pitchFamily="34" charset="-128"/>
              </a:rPr>
              <a:t> </a:t>
            </a:r>
            <a:r>
              <a:rPr lang="nl-BE" altLang="fr-FR" sz="9600" dirty="0" err="1" smtClean="0">
                <a:ea typeface="ＭＳ Ｐゴシック" panose="020B0600070205080204" pitchFamily="34" charset="-128"/>
              </a:rPr>
              <a:t>avenir</a:t>
            </a:r>
            <a:r>
              <a:rPr lang="nl-BE" altLang="fr-FR" sz="9600" dirty="0" smtClean="0">
                <a:ea typeface="ＭＳ Ｐゴシック" panose="020B0600070205080204" pitchFamily="34" charset="-128"/>
              </a:rPr>
              <a:t>?</a:t>
            </a:r>
            <a:endParaRPr lang="en-US" altLang="fr-FR" sz="9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65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A52064-6E05-4BA3-B4F5-BEEC297B1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smtClean="0"/>
              <a:t>Taux Emploi </a:t>
            </a:r>
            <a:endParaRPr lang="en-US" alt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2296" name="Tijdelijke aanduiding voor inhoud 1">
            <a:extLst>
              <a:ext uri="{FF2B5EF4-FFF2-40B4-BE49-F238E27FC236}">
                <a16:creationId xmlns:a16="http://schemas.microsoft.com/office/drawing/2014/main" id="{6D274065-2F1A-4531-B4F2-FC1C1519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0" y="1496400"/>
            <a:ext cx="9166277" cy="52617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9712" y="4316818"/>
            <a:ext cx="2851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dirty="0" smtClean="0">
                <a:solidFill>
                  <a:schemeClr val="accent1"/>
                </a:solidFill>
              </a:rPr>
              <a:t>Féminisation</a:t>
            </a:r>
            <a:endParaRPr lang="fr-BE" sz="4000" dirty="0">
              <a:solidFill>
                <a:schemeClr val="accent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763926" y="3785191"/>
            <a:ext cx="1105786" cy="680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2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C6FBF77-24A4-4B4D-906D-99772C54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4582"/>
            <a:ext cx="693418" cy="693418"/>
          </a:xfrm>
          <a:prstGeom prst="rect">
            <a:avLst/>
          </a:prstGeom>
        </p:spPr>
      </p:pic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09AC424A-E57F-4C80-966D-0DF43B96A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95700"/>
              </p:ext>
            </p:extLst>
          </p:nvPr>
        </p:nvGraphicFramePr>
        <p:xfrm>
          <a:off x="693418" y="1147192"/>
          <a:ext cx="8856984" cy="45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ccolade fermante 9">
            <a:extLst>
              <a:ext uri="{FF2B5EF4-FFF2-40B4-BE49-F238E27FC236}">
                <a16:creationId xmlns:a16="http://schemas.microsoft.com/office/drawing/2014/main" id="{B0533BFE-947D-4C89-9B4F-8FE350BB8412}"/>
              </a:ext>
            </a:extLst>
          </p:cNvPr>
          <p:cNvSpPr/>
          <p:nvPr/>
        </p:nvSpPr>
        <p:spPr>
          <a:xfrm>
            <a:off x="9368875" y="2472755"/>
            <a:ext cx="307801" cy="1715588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E4C3DAE2-A1FC-49AD-B57A-9ABAC3555A3F}"/>
              </a:ext>
            </a:extLst>
          </p:cNvPr>
          <p:cNvSpPr txBox="1"/>
          <p:nvPr/>
        </p:nvSpPr>
        <p:spPr>
          <a:xfrm>
            <a:off x="9772590" y="2884744"/>
            <a:ext cx="1959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+30% 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Taux emploi</a:t>
            </a: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0B3F4A9-A582-4E7B-9ED2-86E6246E5F53}"/>
              </a:ext>
            </a:extLst>
          </p:cNvPr>
          <p:cNvSpPr txBox="1"/>
          <p:nvPr/>
        </p:nvSpPr>
        <p:spPr>
          <a:xfrm>
            <a:off x="2798286" y="5791488"/>
            <a:ext cx="592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777777"/>
                </a:solidFill>
              </a:rPr>
              <a:t>Source: CEV &amp; </a:t>
            </a:r>
            <a:r>
              <a:rPr lang="en-US" sz="1000" i="1" dirty="0" err="1">
                <a:solidFill>
                  <a:srgbClr val="777777"/>
                </a:solidFill>
              </a:rPr>
              <a:t>Ferderal</a:t>
            </a:r>
            <a:r>
              <a:rPr lang="en-US" sz="1000" i="1" dirty="0">
                <a:solidFill>
                  <a:srgbClr val="777777"/>
                </a:solidFill>
              </a:rPr>
              <a:t> Plan Bureau</a:t>
            </a:r>
            <a:endParaRPr lang="en-US" i="1" dirty="0">
              <a:solidFill>
                <a:srgbClr val="777777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96E75C-96F6-4633-8210-59678DC7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365125"/>
            <a:ext cx="11634067" cy="1325563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+mn-lt"/>
              </a:rPr>
              <a:t>Dépendance </a:t>
            </a:r>
            <a:r>
              <a:rPr lang="nl-BE" b="1" dirty="0" err="1" smtClean="0">
                <a:latin typeface="+mn-lt"/>
              </a:rPr>
              <a:t>économique</a:t>
            </a:r>
            <a:endParaRPr lang="en-B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20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A52064-6E05-4BA3-B4F5-BEEC297B1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7475" y="481233"/>
            <a:ext cx="8923986" cy="1079352"/>
          </a:xfrm>
        </p:spPr>
        <p:txBody>
          <a:bodyPr/>
          <a:lstStyle/>
          <a:p>
            <a:r>
              <a:rPr lang="nl-BE" altLang="fr-F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Taux</a:t>
            </a:r>
            <a:r>
              <a:rPr lang="nl-BE" altLang="fr-F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remplacement</a:t>
            </a:r>
            <a:endParaRPr lang="en-US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296" name="Tijdelijke aanduiding voor inhoud 1">
            <a:extLst>
              <a:ext uri="{FF2B5EF4-FFF2-40B4-BE49-F238E27FC236}">
                <a16:creationId xmlns:a16="http://schemas.microsoft.com/office/drawing/2014/main" id="{6D274065-2F1A-4531-B4F2-FC1C1519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95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89898" y="3844386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46%  si </a:t>
            </a:r>
            <a:r>
              <a:rPr lang="fr-BE" dirty="0" err="1" smtClean="0"/>
              <a:t>tx</a:t>
            </a:r>
            <a:r>
              <a:rPr lang="fr-BE" dirty="0" smtClean="0"/>
              <a:t> emploi 2020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3" y="1284138"/>
            <a:ext cx="10503334" cy="512049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6602819" y="4213718"/>
            <a:ext cx="361507" cy="43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1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A52064-6E05-4BA3-B4F5-BEEC297B1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7475" y="481233"/>
            <a:ext cx="8923986" cy="1079352"/>
          </a:xfrm>
        </p:spPr>
        <p:txBody>
          <a:bodyPr/>
          <a:lstStyle/>
          <a:p>
            <a:r>
              <a:rPr lang="nl-BE" altLang="fr-F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Ajustement</a:t>
            </a:r>
            <a:r>
              <a:rPr lang="nl-BE" altLang="fr-F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pension et </a:t>
            </a:r>
            <a:r>
              <a:rPr lang="nl-BE" altLang="fr-F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cotisation</a:t>
            </a:r>
            <a:endParaRPr lang="en-US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296" name="Tijdelijke aanduiding voor inhoud 1">
            <a:extLst>
              <a:ext uri="{FF2B5EF4-FFF2-40B4-BE49-F238E27FC236}">
                <a16:creationId xmlns:a16="http://schemas.microsoft.com/office/drawing/2014/main" id="{6D274065-2F1A-4531-B4F2-FC1C1519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95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68" y="1445171"/>
            <a:ext cx="9368862" cy="52533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77646" y="289205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+25%</a:t>
            </a:r>
            <a:endParaRPr lang="fr-BE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877646" y="459285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-</a:t>
            </a:r>
            <a:r>
              <a:rPr lang="fr-BE" b="1" dirty="0" smtClean="0"/>
              <a:t>20%</a:t>
            </a:r>
            <a:endParaRPr lang="fr-BE" b="1" dirty="0"/>
          </a:p>
        </p:txBody>
      </p:sp>
      <p:sp>
        <p:nvSpPr>
          <p:cNvPr id="7" name="Ellipse 6"/>
          <p:cNvSpPr/>
          <p:nvPr/>
        </p:nvSpPr>
        <p:spPr>
          <a:xfrm>
            <a:off x="6337005" y="1560585"/>
            <a:ext cx="2551814" cy="545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59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A52064-6E05-4BA3-B4F5-BEEC297B1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7475" y="481233"/>
            <a:ext cx="8923986" cy="1079352"/>
          </a:xfrm>
        </p:spPr>
        <p:txBody>
          <a:bodyPr/>
          <a:lstStyle/>
          <a:p>
            <a:r>
              <a:rPr lang="nl-BE" altLang="fr-F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Ajustement</a:t>
            </a:r>
            <a:r>
              <a:rPr lang="nl-BE" altLang="fr-F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pension et </a:t>
            </a:r>
            <a:r>
              <a:rPr lang="nl-BE" altLang="fr-F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cotisation</a:t>
            </a:r>
            <a:endParaRPr lang="en-US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296" name="Tijdelijke aanduiding voor inhoud 1">
            <a:extLst>
              <a:ext uri="{FF2B5EF4-FFF2-40B4-BE49-F238E27FC236}">
                <a16:creationId xmlns:a16="http://schemas.microsoft.com/office/drawing/2014/main" id="{6D274065-2F1A-4531-B4F2-FC1C1519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95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83" y="1427031"/>
            <a:ext cx="9344968" cy="531401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932967" y="1427031"/>
            <a:ext cx="2892056" cy="720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9696893" y="232171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+40%</a:t>
            </a:r>
            <a:endParaRPr lang="fr-BE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696893" y="487707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-30%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86977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nl-BE" altLang="fr-FR" sz="9600" dirty="0" err="1" smtClean="0">
                <a:ea typeface="ＭＳ Ｐゴシック" panose="020B0600070205080204" pitchFamily="34" charset="-128"/>
              </a:rPr>
              <a:t>Réformes</a:t>
            </a:r>
            <a:endParaRPr lang="en-US" altLang="fr-FR" sz="9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0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b="1" dirty="0" smtClean="0">
                <a:ea typeface="ＭＳ Ｐゴシック" panose="020B0600070205080204" pitchFamily="34" charset="-128"/>
              </a:rPr>
              <a:t>Reform= Change</a:t>
            </a:r>
            <a:endParaRPr lang="en-GB" altLang="fr-FR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17818"/>
              </p:ext>
            </p:extLst>
          </p:nvPr>
        </p:nvGraphicFramePr>
        <p:xfrm>
          <a:off x="765544" y="1318437"/>
          <a:ext cx="11079126" cy="545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65357" y="1821546"/>
            <a:ext cx="187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Pull factor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160810" y="5833547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Push factor</a:t>
            </a:r>
            <a:endParaRPr lang="fr-BE" sz="3200" dirty="0"/>
          </a:p>
        </p:txBody>
      </p:sp>
      <p:sp>
        <p:nvSpPr>
          <p:cNvPr id="4" name="Flèche droite 3"/>
          <p:cNvSpPr/>
          <p:nvPr/>
        </p:nvSpPr>
        <p:spPr>
          <a:xfrm rot="16200000">
            <a:off x="424107" y="3930706"/>
            <a:ext cx="3157501" cy="37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21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5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ckground_subtitl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1484314"/>
            <a:ext cx="86629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3246268" y="197590"/>
            <a:ext cx="7954393" cy="1143000"/>
          </a:xfrm>
        </p:spPr>
        <p:txBody>
          <a:bodyPr>
            <a:normAutofit/>
          </a:bodyPr>
          <a:lstStyle/>
          <a:p>
            <a:r>
              <a:rPr lang="fr-FR" altLang="fr-FR" sz="4000" dirty="0">
                <a:solidFill>
                  <a:srgbClr val="FF0000"/>
                </a:solidFill>
                <a:ea typeface="ＭＳ Ｐゴシック" pitchFamily="34" charset="-128"/>
              </a:rPr>
              <a:t>Commission Réforme Pensions</a:t>
            </a:r>
          </a:p>
        </p:txBody>
      </p:sp>
      <p:pic>
        <p:nvPicPr>
          <p:cNvPr id="39940" name="Tijdelijke aanduiding voor inhou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79"/>
            <a:ext cx="24495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ZoneTexte 3"/>
          <p:cNvSpPr txBox="1">
            <a:spLocks noChangeArrowheads="1"/>
          </p:cNvSpPr>
          <p:nvPr/>
        </p:nvSpPr>
        <p:spPr bwMode="auto">
          <a:xfrm>
            <a:off x="1992313" y="2420939"/>
            <a:ext cx="184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400">
                <a:solidFill>
                  <a:srgbClr val="000000"/>
                </a:solidFill>
              </a:rPr>
              <a:t/>
            </a:r>
            <a:br>
              <a:rPr lang="fr-FR" altLang="fr-FR" sz="2400">
                <a:solidFill>
                  <a:srgbClr val="000000"/>
                </a:solidFill>
              </a:rPr>
            </a:br>
            <a:r>
              <a:rPr lang="fr-FR" altLang="fr-FR" sz="2400">
                <a:solidFill>
                  <a:srgbClr val="000000"/>
                </a:solidFill>
              </a:rPr>
              <a:t/>
            </a:r>
            <a:br>
              <a:rPr lang="fr-FR" altLang="fr-FR" sz="2400">
                <a:solidFill>
                  <a:srgbClr val="000000"/>
                </a:solidFill>
              </a:rPr>
            </a:br>
            <a:r>
              <a:rPr lang="fr-FR" altLang="fr-FR" sz="2400">
                <a:solidFill>
                  <a:srgbClr val="000000"/>
                </a:solidFill>
              </a:rPr>
              <a:t/>
            </a:r>
            <a:br>
              <a:rPr lang="fr-FR" altLang="fr-FR" sz="2400">
                <a:solidFill>
                  <a:srgbClr val="000000"/>
                </a:solidFill>
              </a:rPr>
            </a:br>
            <a:r>
              <a:rPr lang="fr-FR" altLang="fr-FR" sz="2400">
                <a:solidFill>
                  <a:srgbClr val="000000"/>
                </a:solidFill>
              </a:rPr>
              <a:t/>
            </a:r>
            <a:br>
              <a:rPr lang="fr-FR" altLang="fr-FR" sz="2400">
                <a:solidFill>
                  <a:srgbClr val="000000"/>
                </a:solidFill>
              </a:rPr>
            </a:br>
            <a:r>
              <a:rPr lang="fr-FR" altLang="fr-FR" sz="2400">
                <a:solidFill>
                  <a:srgbClr val="000000"/>
                </a:solidFill>
              </a:rPr>
              <a:t/>
            </a:r>
            <a:br>
              <a:rPr lang="fr-FR" altLang="fr-FR" sz="2400">
                <a:solidFill>
                  <a:srgbClr val="000000"/>
                </a:solidFill>
              </a:rPr>
            </a:br>
            <a:endParaRPr lang="fr-FR" altLang="fr-FR" sz="2400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9BDE0E-55A7-4581-9695-ED519F8805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757364" y="1271788"/>
            <a:ext cx="4124325" cy="5397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570504-5E65-403E-AE53-2D66058BD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663" y="2281562"/>
            <a:ext cx="4338713" cy="41938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AABCCB-B220-4BDB-B049-60E5B101B99D}"/>
              </a:ext>
            </a:extLst>
          </p:cNvPr>
          <p:cNvSpPr txBox="1"/>
          <p:nvPr/>
        </p:nvSpPr>
        <p:spPr>
          <a:xfrm>
            <a:off x="6752948" y="1553116"/>
            <a:ext cx="2785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Mars 2013-Juin 2014</a:t>
            </a:r>
          </a:p>
        </p:txBody>
      </p:sp>
    </p:spTree>
    <p:extLst>
      <p:ext uri="{BB962C8B-B14F-4D97-AF65-F5344CB8AC3E}">
        <p14:creationId xmlns:p14="http://schemas.microsoft.com/office/powerpoint/2010/main" val="42357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altLang="fr-FR" sz="54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Réformes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nl-BE" altLang="fr-FR" sz="54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Récentes</a:t>
            </a:r>
            <a:endParaRPr lang="en-US" altLang="fr-FR" sz="5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0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nl-BE" altLang="fr-FR" sz="9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Le Passé</a:t>
            </a:r>
            <a:endParaRPr lang="en-US" altLang="fr-FR" sz="9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fr-FR" sz="5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35349747"/>
              </p:ext>
            </p:extLst>
          </p:nvPr>
        </p:nvGraphicFramePr>
        <p:xfrm>
          <a:off x="1393793" y="12735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99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5FA91-BE73-45C6-BA80-4275798F43EA}"/>
              </a:ext>
            </a:extLst>
          </p:cNvPr>
          <p:cNvCxnSpPr>
            <a:cxnSpLocks/>
          </p:cNvCxnSpPr>
          <p:nvPr/>
        </p:nvCxnSpPr>
        <p:spPr>
          <a:xfrm flipH="1">
            <a:off x="2432304" y="0"/>
            <a:ext cx="2748426" cy="685800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2AD3760-9D72-483B-BD2C-24264DDAE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24" y="2956741"/>
            <a:ext cx="472259" cy="47225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731E9DA-59F0-4B89-8477-D2CA5F943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21" y="4791005"/>
            <a:ext cx="472259" cy="472259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452D08E-1D24-43DF-B301-8C2CA8730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61" y="1169054"/>
            <a:ext cx="472259" cy="472259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B4712C9-7FF9-4147-801E-E9FFEF7F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13"/>
            <a:ext cx="3049508" cy="683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C20F200-8B2F-4770-AB7A-A6B99EA6443B}"/>
              </a:ext>
            </a:extLst>
          </p:cNvPr>
          <p:cNvSpPr txBox="1"/>
          <p:nvPr/>
        </p:nvSpPr>
        <p:spPr>
          <a:xfrm>
            <a:off x="4872719" y="1199186"/>
            <a:ext cx="675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Genre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8CC279A-A1DB-4BA8-858B-530C495F5ED9}"/>
              </a:ext>
            </a:extLst>
          </p:cNvPr>
          <p:cNvSpPr txBox="1"/>
          <p:nvPr/>
        </p:nvSpPr>
        <p:spPr>
          <a:xfrm>
            <a:off x="4170782" y="3038462"/>
            <a:ext cx="768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23FB914-B1C2-4369-A2F9-AD0C5E083A6A}"/>
              </a:ext>
            </a:extLst>
          </p:cNvPr>
          <p:cNvSpPr txBox="1"/>
          <p:nvPr/>
        </p:nvSpPr>
        <p:spPr>
          <a:xfrm>
            <a:off x="3454338" y="4835722"/>
            <a:ext cx="42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Fécondité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F6C86A8-63A4-49F4-8948-87463466563A}"/>
              </a:ext>
            </a:extLst>
          </p:cNvPr>
          <p:cNvSpPr txBox="1"/>
          <p:nvPr/>
        </p:nvSpPr>
        <p:spPr>
          <a:xfrm>
            <a:off x="-9707" y="990868"/>
            <a:ext cx="3944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Le Monde change...</a:t>
            </a:r>
          </a:p>
        </p:txBody>
      </p:sp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808742B7-526F-44E8-8A27-7F1992C6B2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1" y="303200"/>
            <a:ext cx="472259" cy="47225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5673E12-88B3-401E-9B8B-7A025951717B}"/>
              </a:ext>
            </a:extLst>
          </p:cNvPr>
          <p:cNvSpPr txBox="1"/>
          <p:nvPr/>
        </p:nvSpPr>
        <p:spPr>
          <a:xfrm>
            <a:off x="5180729" y="333332"/>
            <a:ext cx="675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Famille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91328977-E5B4-43C0-B27D-EEE6286BA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05" y="2031609"/>
            <a:ext cx="472259" cy="47225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88D64A26-59CD-4267-9CF3-747E4D469CE6}"/>
              </a:ext>
            </a:extLst>
          </p:cNvPr>
          <p:cNvSpPr txBox="1"/>
          <p:nvPr/>
        </p:nvSpPr>
        <p:spPr>
          <a:xfrm>
            <a:off x="4634814" y="2075986"/>
            <a:ext cx="75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Travail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9B8FC6D8-874E-4343-9622-2AFC0480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44" y="3873246"/>
            <a:ext cx="472259" cy="472259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2CCC64A-F6D4-4D9A-B4C7-72B15CB0BE20}"/>
              </a:ext>
            </a:extLst>
          </p:cNvPr>
          <p:cNvSpPr txBox="1"/>
          <p:nvPr/>
        </p:nvSpPr>
        <p:spPr>
          <a:xfrm>
            <a:off x="3788502" y="3903378"/>
            <a:ext cx="685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Mobilité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EC05E1A5-D015-4C34-BE0E-5B3356458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6" y="5768066"/>
            <a:ext cx="472259" cy="472259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54132377-9BD3-4AB8-878F-7C82CD6FA159}"/>
              </a:ext>
            </a:extLst>
          </p:cNvPr>
          <p:cNvSpPr txBox="1"/>
          <p:nvPr/>
        </p:nvSpPr>
        <p:spPr>
          <a:xfrm>
            <a:off x="3039075" y="5798198"/>
            <a:ext cx="841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Longévité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F6C86A8-63A4-49F4-8948-87463466563A}"/>
              </a:ext>
            </a:extLst>
          </p:cNvPr>
          <p:cNvSpPr txBox="1"/>
          <p:nvPr/>
        </p:nvSpPr>
        <p:spPr>
          <a:xfrm>
            <a:off x="7075121" y="3018435"/>
            <a:ext cx="3944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Mais pas </a:t>
            </a:r>
            <a:r>
              <a:rPr lang="nl-BE" sz="4400" dirty="0" err="1" smtClean="0"/>
              <a:t>nos</a:t>
            </a:r>
            <a:r>
              <a:rPr lang="nl-BE" sz="4400" dirty="0" smtClean="0"/>
              <a:t> pensions</a:t>
            </a:r>
          </a:p>
        </p:txBody>
      </p:sp>
    </p:spTree>
    <p:extLst>
      <p:ext uri="{BB962C8B-B14F-4D97-AF65-F5344CB8AC3E}">
        <p14:creationId xmlns:p14="http://schemas.microsoft.com/office/powerpoint/2010/main" val="27692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17" grpId="0"/>
      <p:bldP spid="19" grpId="0"/>
      <p:bldP spid="21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C6FBF77-24A4-4B4D-906D-99772C54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4582"/>
            <a:ext cx="693418" cy="69341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C96E75C-96F6-4633-8210-59678DC7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365125"/>
            <a:ext cx="11634067" cy="1325563"/>
          </a:xfrm>
        </p:spPr>
        <p:txBody>
          <a:bodyPr>
            <a:normAutofit/>
          </a:bodyPr>
          <a:lstStyle/>
          <a:p>
            <a:r>
              <a:rPr lang="nl-BE" dirty="0">
                <a:latin typeface="+mn-lt"/>
              </a:rPr>
              <a:t>New </a:t>
            </a:r>
            <a:r>
              <a:rPr lang="nl-BE" dirty="0" smtClean="0">
                <a:latin typeface="+mn-lt"/>
              </a:rPr>
              <a:t>pension 4 New </a:t>
            </a:r>
            <a:r>
              <a:rPr lang="nl-BE" dirty="0" err="1" smtClean="0">
                <a:latin typeface="+mn-lt"/>
              </a:rPr>
              <a:t>world</a:t>
            </a:r>
            <a:endParaRPr lang="en-BE" dirty="0">
              <a:latin typeface="+mn-lt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CCCCF75-E218-4062-9384-6798550FE0C4}"/>
              </a:ext>
            </a:extLst>
          </p:cNvPr>
          <p:cNvSpPr txBox="1">
            <a:spLocks/>
          </p:cNvSpPr>
          <p:nvPr/>
        </p:nvSpPr>
        <p:spPr>
          <a:xfrm>
            <a:off x="6348548" y="1661796"/>
            <a:ext cx="5523413" cy="736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altLang="fr-FR" dirty="0" smtClean="0">
                <a:ea typeface="ＭＳ Ｐゴシック" panose="020B0600070205080204" pitchFamily="34" charset="-128"/>
              </a:rPr>
              <a:t>Pension complémentaire</a:t>
            </a:r>
            <a:endParaRPr lang="fr-BE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D3B62B6F-16B0-4749-B50C-6D31571A87C1}"/>
              </a:ext>
            </a:extLst>
          </p:cNvPr>
          <p:cNvSpPr txBox="1">
            <a:spLocks/>
          </p:cNvSpPr>
          <p:nvPr/>
        </p:nvSpPr>
        <p:spPr>
          <a:xfrm>
            <a:off x="966652" y="1661797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dirty="0" smtClean="0"/>
              <a:t>Pension légale</a:t>
            </a:r>
            <a:endParaRPr lang="fr-BE" dirty="0"/>
          </a:p>
        </p:txBody>
      </p:sp>
      <p:pic>
        <p:nvPicPr>
          <p:cNvPr id="10" name="Picture 2" descr="RÃ©sultat de recherche d'images pour &quot;less is more&quot;">
            <a:extLst>
              <a:ext uri="{FF2B5EF4-FFF2-40B4-BE49-F238E27FC236}">
                <a16:creationId xmlns:a16="http://schemas.microsoft.com/office/drawing/2014/main" id="{A396F1C4-CDFA-4613-9D16-A2B829BA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20" y="2987359"/>
            <a:ext cx="4698868" cy="361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Ã©sultat de recherche d'images pour &quot;point system&quot;">
            <a:extLst>
              <a:ext uri="{FF2B5EF4-FFF2-40B4-BE49-F238E27FC236}">
                <a16:creationId xmlns:a16="http://schemas.microsoft.com/office/drawing/2014/main" id="{31888C1E-4D04-4BEC-B0BC-48C295DF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6" y="3112554"/>
            <a:ext cx="5369831" cy="33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5FA91-BE73-45C6-BA80-4275798F43EA}"/>
              </a:ext>
            </a:extLst>
          </p:cNvPr>
          <p:cNvCxnSpPr>
            <a:cxnSpLocks/>
          </p:cNvCxnSpPr>
          <p:nvPr/>
        </p:nvCxnSpPr>
        <p:spPr>
          <a:xfrm flipH="1">
            <a:off x="3478256" y="148046"/>
            <a:ext cx="2748426" cy="685800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731E9DA-59F0-4B89-8477-D2CA5F943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10" y="3999200"/>
            <a:ext cx="472259" cy="472259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452D08E-1D24-43DF-B301-8C2CA8730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73" y="2374120"/>
            <a:ext cx="472259" cy="472259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B4712C9-7FF9-4147-801E-E9FFEF7F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48" y="365125"/>
            <a:ext cx="3049508" cy="683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23FB914-B1C2-4369-A2F9-AD0C5E083A6A}"/>
              </a:ext>
            </a:extLst>
          </p:cNvPr>
          <p:cNvSpPr txBox="1"/>
          <p:nvPr/>
        </p:nvSpPr>
        <p:spPr>
          <a:xfrm>
            <a:off x="4852469" y="3924586"/>
            <a:ext cx="827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DON’T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F6C86A8-63A4-49F4-8948-87463466563A}"/>
              </a:ext>
            </a:extLst>
          </p:cNvPr>
          <p:cNvSpPr txBox="1"/>
          <p:nvPr/>
        </p:nvSpPr>
        <p:spPr>
          <a:xfrm>
            <a:off x="142703" y="1486865"/>
            <a:ext cx="4812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Pension complémentaire</a:t>
            </a:r>
            <a:endParaRPr lang="en-BE" sz="4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3E9F06-595F-42D2-BA45-8016F0331632}"/>
              </a:ext>
            </a:extLst>
          </p:cNvPr>
          <p:cNvSpPr txBox="1"/>
          <p:nvPr/>
        </p:nvSpPr>
        <p:spPr>
          <a:xfrm>
            <a:off x="5536932" y="2287083"/>
            <a:ext cx="827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who CAN’T </a:t>
            </a:r>
          </a:p>
        </p:txBody>
      </p:sp>
    </p:spTree>
    <p:extLst>
      <p:ext uri="{BB962C8B-B14F-4D97-AF65-F5344CB8AC3E}">
        <p14:creationId xmlns:p14="http://schemas.microsoft.com/office/powerpoint/2010/main" val="6531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F6C86A8-63A4-49F4-8948-87463466563A}"/>
              </a:ext>
            </a:extLst>
          </p:cNvPr>
          <p:cNvSpPr txBox="1"/>
          <p:nvPr/>
        </p:nvSpPr>
        <p:spPr>
          <a:xfrm>
            <a:off x="226423" y="1524000"/>
            <a:ext cx="3944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Leçons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de </a:t>
            </a:r>
            <a:r>
              <a:rPr lang="en-US" sz="4400" dirty="0" err="1" smtClean="0"/>
              <a:t>l’étranger</a:t>
            </a:r>
            <a:r>
              <a:rPr lang="en-US" sz="4400" dirty="0" smtClean="0"/>
              <a:t> </a:t>
            </a:r>
            <a:endParaRPr lang="en-BE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5FA91-BE73-45C6-BA80-4275798F43EA}"/>
              </a:ext>
            </a:extLst>
          </p:cNvPr>
          <p:cNvCxnSpPr>
            <a:cxnSpLocks/>
          </p:cNvCxnSpPr>
          <p:nvPr/>
        </p:nvCxnSpPr>
        <p:spPr>
          <a:xfrm flipH="1">
            <a:off x="2432304" y="0"/>
            <a:ext cx="2748426" cy="685800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>
            <a:extLst>
              <a:ext uri="{FF2B5EF4-FFF2-40B4-BE49-F238E27FC236}">
                <a16:creationId xmlns:a16="http://schemas.microsoft.com/office/drawing/2014/main" id="{DB4712C9-7FF9-4147-801E-E9FFEF7F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8" y="365125"/>
            <a:ext cx="3049508" cy="683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808742B7-526F-44E8-8A27-7F1992C6B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1" y="303200"/>
            <a:ext cx="472259" cy="47225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5673E12-88B3-401E-9B8B-7A025951717B}"/>
              </a:ext>
            </a:extLst>
          </p:cNvPr>
          <p:cNvSpPr txBox="1"/>
          <p:nvPr/>
        </p:nvSpPr>
        <p:spPr>
          <a:xfrm>
            <a:off x="5180729" y="333332"/>
            <a:ext cx="675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automatique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91328977-E5B4-43C0-B27D-EEE6286BA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98" y="2113570"/>
            <a:ext cx="472259" cy="47225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88D64A26-59CD-4267-9CF3-747E4D469CE6}"/>
              </a:ext>
            </a:extLst>
          </p:cNvPr>
          <p:cNvSpPr txBox="1"/>
          <p:nvPr/>
        </p:nvSpPr>
        <p:spPr>
          <a:xfrm>
            <a:off x="4649458" y="2094727"/>
            <a:ext cx="754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employeur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9B8FC6D8-874E-4343-9622-2AFC0480F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95" y="4382861"/>
            <a:ext cx="472259" cy="472259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22CCC64A-F6D4-4D9A-B4C7-72B15CB0BE20}"/>
              </a:ext>
            </a:extLst>
          </p:cNvPr>
          <p:cNvSpPr txBox="1"/>
          <p:nvPr/>
        </p:nvSpPr>
        <p:spPr>
          <a:xfrm>
            <a:off x="3584586" y="4446534"/>
            <a:ext cx="685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Simplifier &amp;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conseil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5545" y="1127126"/>
            <a:ext cx="103632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fr-FR" sz="5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Pension à 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points (</a:t>
            </a:r>
            <a:r>
              <a:rPr lang="nl-BE" altLang="fr-FR" sz="54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ou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sans points?)</a:t>
            </a:r>
            <a:endParaRPr lang="en-US" altLang="fr-FR" sz="5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Picture 8" descr="RÃ©sultat de recherche d'images pour &quot;point system&quot;">
            <a:extLst>
              <a:ext uri="{FF2B5EF4-FFF2-40B4-BE49-F238E27FC236}">
                <a16:creationId xmlns:a16="http://schemas.microsoft.com/office/drawing/2014/main" id="{31888C1E-4D04-4BEC-B0BC-48C295DF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44" y="3006229"/>
            <a:ext cx="5369831" cy="33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68" y="4018106"/>
            <a:ext cx="1507460" cy="10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43" y="4976993"/>
            <a:ext cx="639442" cy="6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28" y="3267787"/>
            <a:ext cx="1224136" cy="11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e 4"/>
          <p:cNvSpPr/>
          <p:nvPr/>
        </p:nvSpPr>
        <p:spPr>
          <a:xfrm>
            <a:off x="1775520" y="1484784"/>
            <a:ext cx="1368152" cy="864096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Salarié</a:t>
            </a:r>
          </a:p>
        </p:txBody>
      </p:sp>
      <p:sp>
        <p:nvSpPr>
          <p:cNvPr id="6" name="Chevron 5"/>
          <p:cNvSpPr/>
          <p:nvPr/>
        </p:nvSpPr>
        <p:spPr>
          <a:xfrm>
            <a:off x="2855640" y="1484784"/>
            <a:ext cx="2376264" cy="864096"/>
          </a:xfrm>
          <a:prstGeom prst="chevron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Indépendant</a:t>
            </a:r>
          </a:p>
        </p:txBody>
      </p:sp>
      <p:sp>
        <p:nvSpPr>
          <p:cNvPr id="16" name="Chevron 15"/>
          <p:cNvSpPr/>
          <p:nvPr/>
        </p:nvSpPr>
        <p:spPr>
          <a:xfrm>
            <a:off x="6422300" y="1484784"/>
            <a:ext cx="2439033" cy="864096"/>
          </a:xfrm>
          <a:prstGeom prst="chevron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Fonctionnaire</a:t>
            </a:r>
          </a:p>
        </p:txBody>
      </p:sp>
      <p:sp>
        <p:nvSpPr>
          <p:cNvPr id="17" name="Chevron 16"/>
          <p:cNvSpPr/>
          <p:nvPr/>
        </p:nvSpPr>
        <p:spPr>
          <a:xfrm>
            <a:off x="4943872" y="1484784"/>
            <a:ext cx="1764196" cy="864096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Salarié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76320" y="1593667"/>
            <a:ext cx="75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65 ans</a:t>
            </a:r>
          </a:p>
        </p:txBody>
      </p:sp>
      <p:cxnSp>
        <p:nvCxnSpPr>
          <p:cNvPr id="10" name="Connecteur en arc 9"/>
          <p:cNvCxnSpPr/>
          <p:nvPr/>
        </p:nvCxnSpPr>
        <p:spPr>
          <a:xfrm>
            <a:off x="2351585" y="2855930"/>
            <a:ext cx="2468935" cy="812118"/>
          </a:xfrm>
          <a:prstGeom prst="curvedConnector3">
            <a:avLst>
              <a:gd name="adj1" fmla="val -173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/>
          <p:nvPr/>
        </p:nvCxnSpPr>
        <p:spPr>
          <a:xfrm rot="16200000" flipH="1">
            <a:off x="3198939" y="3395442"/>
            <a:ext cx="2572476" cy="1493453"/>
          </a:xfrm>
          <a:prstGeom prst="curvedConnector3">
            <a:avLst>
              <a:gd name="adj1" fmla="val 9965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 rot="5400000">
            <a:off x="4995254" y="3092581"/>
            <a:ext cx="582924" cy="109623"/>
          </a:xfrm>
          <a:prstGeom prst="curvedConnector3">
            <a:avLst>
              <a:gd name="adj1" fmla="val 3755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/>
          <p:cNvCxnSpPr/>
          <p:nvPr/>
        </p:nvCxnSpPr>
        <p:spPr>
          <a:xfrm rot="5400000">
            <a:off x="6679329" y="3208708"/>
            <a:ext cx="1286237" cy="58068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760296" y="2798926"/>
            <a:ext cx="1068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solidFill>
                  <a:schemeClr val="bg1"/>
                </a:solidFill>
              </a:rPr>
              <a:t>??</a:t>
            </a:r>
            <a:br>
              <a:rPr lang="fr-BE" sz="3600" b="1" dirty="0">
                <a:solidFill>
                  <a:schemeClr val="bg1"/>
                </a:solidFill>
              </a:rPr>
            </a:br>
            <a:r>
              <a:rPr lang="fr-BE" sz="3600" b="1" dirty="0">
                <a:solidFill>
                  <a:schemeClr val="bg1"/>
                </a:solidFill>
              </a:rPr>
              <a:t>+</a:t>
            </a:r>
            <a:br>
              <a:rPr lang="fr-BE" sz="3600" b="1" dirty="0">
                <a:solidFill>
                  <a:schemeClr val="bg1"/>
                </a:solidFill>
              </a:rPr>
            </a:br>
            <a:r>
              <a:rPr lang="fr-BE" sz="3600" b="1" dirty="0">
                <a:solidFill>
                  <a:schemeClr val="bg1"/>
                </a:solidFill>
              </a:rPr>
              <a:t>??</a:t>
            </a:r>
            <a:br>
              <a:rPr lang="fr-BE" sz="3600" b="1" dirty="0">
                <a:solidFill>
                  <a:schemeClr val="bg1"/>
                </a:solidFill>
              </a:rPr>
            </a:br>
            <a:r>
              <a:rPr lang="fr-BE" sz="3600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fr-BE" sz="3600" b="1" dirty="0">
                <a:solidFill>
                  <a:schemeClr val="bg1"/>
                </a:solidFill>
              </a:rPr>
              <a:t>??</a:t>
            </a:r>
            <a:r>
              <a:rPr lang="fr-BE" sz="2400" b="1" dirty="0">
                <a:solidFill>
                  <a:srgbClr val="FF5050"/>
                </a:solidFill>
              </a:rPr>
              <a:t>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709239" y="2492897"/>
            <a:ext cx="719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Enregistrement des données de carrière en vue de la pension</a:t>
            </a:r>
            <a:br>
              <a:rPr lang="fr-BE" sz="1600" dirty="0"/>
            </a:br>
            <a:endParaRPr lang="fr-BE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FF0000"/>
                </a:solidFill>
              </a:rPr>
              <a:t>D’un système « </a:t>
            </a:r>
            <a:r>
              <a:rPr lang="fr-BE" dirty="0" smtClean="0">
                <a:solidFill>
                  <a:srgbClr val="FF0000"/>
                </a:solidFill>
              </a:rPr>
              <a:t>carrière mixte</a:t>
            </a:r>
            <a:r>
              <a:rPr lang="fr-BE" dirty="0">
                <a:solidFill>
                  <a:srgbClr val="FF0000"/>
                </a:solidFill>
              </a:rPr>
              <a:t> »…</a:t>
            </a:r>
          </a:p>
        </p:txBody>
      </p:sp>
    </p:spTree>
    <p:extLst>
      <p:ext uri="{BB962C8B-B14F-4D97-AF65-F5344CB8AC3E}">
        <p14:creationId xmlns:p14="http://schemas.microsoft.com/office/powerpoint/2010/main" val="33066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7" grpId="0"/>
      <p:bldP spid="46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 descr="Résultat de recherche d'images pour &quot;PDO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Pentagone 4"/>
          <p:cNvSpPr/>
          <p:nvPr/>
        </p:nvSpPr>
        <p:spPr>
          <a:xfrm>
            <a:off x="1775520" y="1196752"/>
            <a:ext cx="1368152" cy="864096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Salarié</a:t>
            </a:r>
          </a:p>
        </p:txBody>
      </p:sp>
      <p:sp>
        <p:nvSpPr>
          <p:cNvPr id="6" name="Chevron 5"/>
          <p:cNvSpPr/>
          <p:nvPr/>
        </p:nvSpPr>
        <p:spPr>
          <a:xfrm>
            <a:off x="2855640" y="1196752"/>
            <a:ext cx="2376264" cy="864096"/>
          </a:xfrm>
          <a:prstGeom prst="chevron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Indépendant</a:t>
            </a:r>
          </a:p>
        </p:txBody>
      </p:sp>
      <p:sp>
        <p:nvSpPr>
          <p:cNvPr id="16" name="Chevron 15"/>
          <p:cNvSpPr/>
          <p:nvPr/>
        </p:nvSpPr>
        <p:spPr>
          <a:xfrm>
            <a:off x="6422300" y="1196752"/>
            <a:ext cx="2439033" cy="864096"/>
          </a:xfrm>
          <a:prstGeom prst="chevron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Fonctionnaire</a:t>
            </a:r>
          </a:p>
        </p:txBody>
      </p:sp>
      <p:sp>
        <p:nvSpPr>
          <p:cNvPr id="17" name="Chevron 16"/>
          <p:cNvSpPr/>
          <p:nvPr/>
        </p:nvSpPr>
        <p:spPr>
          <a:xfrm>
            <a:off x="4943872" y="1196752"/>
            <a:ext cx="1764196" cy="864096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Salarié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212975" y="2220085"/>
            <a:ext cx="0" cy="889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2913244" y="2245160"/>
            <a:ext cx="0" cy="87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3791744" y="2245160"/>
            <a:ext cx="0" cy="87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469397" y="2245160"/>
            <a:ext cx="0" cy="87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5308911" y="2264340"/>
            <a:ext cx="0" cy="87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258470" y="2260931"/>
            <a:ext cx="0" cy="87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118535" y="2261746"/>
            <a:ext cx="0" cy="735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7968208" y="2224336"/>
            <a:ext cx="0" cy="700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7491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FF0000"/>
                </a:solidFill>
              </a:rPr>
              <a:t>… vers un système « </a:t>
            </a:r>
            <a:r>
              <a:rPr lang="fr-BE" dirty="0" smtClean="0">
                <a:solidFill>
                  <a:srgbClr val="FF0000"/>
                </a:solidFill>
              </a:rPr>
              <a:t>pension à points</a:t>
            </a:r>
            <a:r>
              <a:rPr lang="fr-BE" dirty="0">
                <a:solidFill>
                  <a:srgbClr val="FF0000"/>
                </a:solidFill>
              </a:rPr>
              <a:t>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31505" y="2401724"/>
            <a:ext cx="7199345" cy="523220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/>
              <a:t>Accumulation de points de pension au fur et à mesure de la carrière</a:t>
            </a:r>
            <a:br>
              <a:rPr lang="fr-BE" sz="1400" dirty="0"/>
            </a:br>
            <a:r>
              <a:rPr lang="fr-BE" sz="1400" dirty="0"/>
              <a:t>(en connaissance de la valeur du point)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9048328" y="11967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65 ans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8611570" y="2997333"/>
            <a:ext cx="2010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= 53 points</a:t>
            </a:r>
            <a:br>
              <a:rPr lang="fr-BE" sz="1600" dirty="0"/>
            </a:br>
            <a:r>
              <a:rPr lang="fr-BE" sz="1600" dirty="0"/>
              <a:t>X</a:t>
            </a:r>
          </a:p>
          <a:p>
            <a:pPr algn="ctr"/>
            <a:r>
              <a:rPr lang="fr-BE" sz="1600" dirty="0"/>
              <a:t>valeur du point</a:t>
            </a:r>
          </a:p>
          <a:p>
            <a:pPr algn="ctr"/>
            <a:r>
              <a:rPr lang="fr-BE" sz="1600" dirty="0"/>
              <a:t>(ex : 400 € annuel)</a:t>
            </a:r>
          </a:p>
          <a:p>
            <a:pPr algn="ctr"/>
            <a:r>
              <a:rPr lang="fr-BE" sz="1600" dirty="0"/>
              <a:t>=</a:t>
            </a:r>
          </a:p>
          <a:p>
            <a:pPr algn="ctr"/>
            <a:r>
              <a:rPr lang="fr-BE" sz="1600" dirty="0"/>
              <a:t>21.200 €</a:t>
            </a:r>
            <a:br>
              <a:rPr lang="fr-BE" sz="1600" dirty="0"/>
            </a:br>
            <a:r>
              <a:rPr lang="fr-BE" sz="1600" dirty="0"/>
              <a:t>soit </a:t>
            </a:r>
            <a:r>
              <a:rPr lang="fr-BE" sz="1600" b="1" dirty="0"/>
              <a:t>rente mensuelle</a:t>
            </a:r>
            <a:br>
              <a:rPr lang="fr-BE" sz="1600" b="1" dirty="0"/>
            </a:br>
            <a:r>
              <a:rPr lang="fr-BE" sz="1600" b="1" dirty="0"/>
              <a:t>de 1.765 €</a:t>
            </a:r>
          </a:p>
        </p:txBody>
      </p:sp>
      <p:sp>
        <p:nvSpPr>
          <p:cNvPr id="78" name="Organigramme : Processus 77"/>
          <p:cNvSpPr/>
          <p:nvPr/>
        </p:nvSpPr>
        <p:spPr>
          <a:xfrm>
            <a:off x="1819580" y="3440404"/>
            <a:ext cx="152400" cy="640343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79" name="Organigramme : Processus 78"/>
          <p:cNvSpPr/>
          <p:nvPr/>
        </p:nvSpPr>
        <p:spPr>
          <a:xfrm>
            <a:off x="2060575" y="3435232"/>
            <a:ext cx="152400" cy="640343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80" name="Organigramme : Processus 79"/>
          <p:cNvSpPr/>
          <p:nvPr/>
        </p:nvSpPr>
        <p:spPr>
          <a:xfrm>
            <a:off x="2536717" y="3140969"/>
            <a:ext cx="152400" cy="935707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81" name="Organigramme : Processus 80"/>
          <p:cNvSpPr/>
          <p:nvPr/>
        </p:nvSpPr>
        <p:spPr>
          <a:xfrm>
            <a:off x="2303236" y="3284985"/>
            <a:ext cx="152400" cy="79169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82" name="Organigramme : Processus 81"/>
          <p:cNvSpPr/>
          <p:nvPr/>
        </p:nvSpPr>
        <p:spPr>
          <a:xfrm>
            <a:off x="2779440" y="3140969"/>
            <a:ext cx="152400" cy="926951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83" name="Organigramme : Processus 82"/>
          <p:cNvSpPr/>
          <p:nvPr/>
        </p:nvSpPr>
        <p:spPr>
          <a:xfrm>
            <a:off x="3288442" y="3430103"/>
            <a:ext cx="152400" cy="640343"/>
          </a:xfrm>
          <a:prstGeom prst="flowChartProcess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84" name="Organigramme : Processus 83"/>
          <p:cNvSpPr/>
          <p:nvPr/>
        </p:nvSpPr>
        <p:spPr>
          <a:xfrm>
            <a:off x="3534324" y="3430103"/>
            <a:ext cx="152400" cy="640343"/>
          </a:xfrm>
          <a:prstGeom prst="flowChartProcess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85" name="Organigramme : Processus 84"/>
          <p:cNvSpPr/>
          <p:nvPr/>
        </p:nvSpPr>
        <p:spPr>
          <a:xfrm>
            <a:off x="4041025" y="3284986"/>
            <a:ext cx="152400" cy="785460"/>
          </a:xfrm>
          <a:prstGeom prst="flowChartProcess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86" name="Organigramme : Processus 85"/>
          <p:cNvSpPr/>
          <p:nvPr/>
        </p:nvSpPr>
        <p:spPr>
          <a:xfrm>
            <a:off x="3798880" y="3430103"/>
            <a:ext cx="152400" cy="640343"/>
          </a:xfrm>
          <a:prstGeom prst="flowChartProcess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87" name="Organigramme : Processus 86"/>
          <p:cNvSpPr/>
          <p:nvPr/>
        </p:nvSpPr>
        <p:spPr>
          <a:xfrm>
            <a:off x="4575448" y="3284987"/>
            <a:ext cx="152400" cy="787506"/>
          </a:xfrm>
          <a:prstGeom prst="flowChartProcess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88" name="Organigramme : Processus 87"/>
          <p:cNvSpPr/>
          <p:nvPr/>
        </p:nvSpPr>
        <p:spPr>
          <a:xfrm>
            <a:off x="4302936" y="3429001"/>
            <a:ext cx="152400" cy="640343"/>
          </a:xfrm>
          <a:prstGeom prst="flowChartProcess">
            <a:avLst/>
          </a:prstGeom>
          <a:ln>
            <a:solidFill>
              <a:srgbClr val="9696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89" name="Organigramme : Processus 88"/>
          <p:cNvSpPr/>
          <p:nvPr/>
        </p:nvSpPr>
        <p:spPr>
          <a:xfrm>
            <a:off x="4964122" y="3432282"/>
            <a:ext cx="152400" cy="640343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0" name="Organigramme : Processus 89"/>
          <p:cNvSpPr/>
          <p:nvPr/>
        </p:nvSpPr>
        <p:spPr>
          <a:xfrm>
            <a:off x="5197428" y="3284988"/>
            <a:ext cx="152400" cy="784518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1" name="Organigramme : Processus 90"/>
          <p:cNvSpPr/>
          <p:nvPr/>
        </p:nvSpPr>
        <p:spPr>
          <a:xfrm>
            <a:off x="5673570" y="3137560"/>
            <a:ext cx="152400" cy="931946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2" name="Organigramme : Processus 91"/>
          <p:cNvSpPr/>
          <p:nvPr/>
        </p:nvSpPr>
        <p:spPr>
          <a:xfrm>
            <a:off x="5440089" y="3140969"/>
            <a:ext cx="152400" cy="928536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3" name="Organigramme : Processus 92"/>
          <p:cNvSpPr/>
          <p:nvPr/>
        </p:nvSpPr>
        <p:spPr>
          <a:xfrm>
            <a:off x="5916293" y="3137560"/>
            <a:ext cx="152400" cy="935065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4" name="Organigramme : Processus 93"/>
          <p:cNvSpPr/>
          <p:nvPr/>
        </p:nvSpPr>
        <p:spPr>
          <a:xfrm>
            <a:off x="6163816" y="3212977"/>
            <a:ext cx="152400" cy="862293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5" name="Organigramme : Processus 94"/>
          <p:cNvSpPr/>
          <p:nvPr/>
        </p:nvSpPr>
        <p:spPr>
          <a:xfrm>
            <a:off x="6435008" y="3140970"/>
            <a:ext cx="152400" cy="931181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/>
          </a:p>
        </p:txBody>
      </p:sp>
      <p:sp>
        <p:nvSpPr>
          <p:cNvPr id="96" name="Organigramme : Processus 95"/>
          <p:cNvSpPr/>
          <p:nvPr/>
        </p:nvSpPr>
        <p:spPr>
          <a:xfrm>
            <a:off x="6803876" y="3138465"/>
            <a:ext cx="152400" cy="936188"/>
          </a:xfrm>
          <a:prstGeom prst="flowChartProcess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97" name="Organigramme : Processus 96"/>
          <p:cNvSpPr/>
          <p:nvPr/>
        </p:nvSpPr>
        <p:spPr>
          <a:xfrm>
            <a:off x="7314396" y="3068960"/>
            <a:ext cx="152400" cy="997342"/>
          </a:xfrm>
          <a:prstGeom prst="flowChartProcess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98" name="Organigramme : Processus 97"/>
          <p:cNvSpPr/>
          <p:nvPr/>
        </p:nvSpPr>
        <p:spPr>
          <a:xfrm>
            <a:off x="7063610" y="3068960"/>
            <a:ext cx="152400" cy="1002988"/>
          </a:xfrm>
          <a:prstGeom prst="flowChartProcess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99" name="Organigramme : Processus 98"/>
          <p:cNvSpPr/>
          <p:nvPr/>
        </p:nvSpPr>
        <p:spPr>
          <a:xfrm>
            <a:off x="7565615" y="2997332"/>
            <a:ext cx="152400" cy="1069284"/>
          </a:xfrm>
          <a:prstGeom prst="flowChartProcess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100" name="Organigramme : Processus 99"/>
          <p:cNvSpPr/>
          <p:nvPr/>
        </p:nvSpPr>
        <p:spPr>
          <a:xfrm>
            <a:off x="7839564" y="2996952"/>
            <a:ext cx="152400" cy="1074996"/>
          </a:xfrm>
          <a:prstGeom prst="flowChartProcess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101" name="Organigramme : Processus 100"/>
          <p:cNvSpPr/>
          <p:nvPr/>
        </p:nvSpPr>
        <p:spPr>
          <a:xfrm>
            <a:off x="8071270" y="2997332"/>
            <a:ext cx="152400" cy="1074616"/>
          </a:xfrm>
          <a:prstGeom prst="flowChartProcess">
            <a:avLst/>
          </a:prstGeom>
          <a:solidFill>
            <a:srgbClr val="FCF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b="1">
              <a:solidFill>
                <a:schemeClr val="tx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871181" y="4282412"/>
            <a:ext cx="10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10 points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3543162" y="4293096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8 points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5273628" y="4296657"/>
            <a:ext cx="10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15 points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6882341" y="4293096"/>
            <a:ext cx="10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20 points</a:t>
            </a:r>
          </a:p>
        </p:txBody>
      </p:sp>
    </p:spTree>
    <p:extLst>
      <p:ext uri="{BB962C8B-B14F-4D97-AF65-F5344CB8AC3E}">
        <p14:creationId xmlns:p14="http://schemas.microsoft.com/office/powerpoint/2010/main" val="22380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el 3">
            <a:extLst>
              <a:ext uri="{FF2B5EF4-FFF2-40B4-BE49-F238E27FC236}">
                <a16:creationId xmlns:a16="http://schemas.microsoft.com/office/drawing/2014/main" id="{1D32791A-6ADB-4411-915C-353F8C426A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63109"/>
            <a:ext cx="8229600" cy="1143000"/>
          </a:xfrm>
        </p:spPr>
        <p:txBody>
          <a:bodyPr/>
          <a:lstStyle/>
          <a:p>
            <a:r>
              <a:rPr lang="nl-BE" altLang="nl-BE" b="1" dirty="0" err="1" smtClean="0"/>
              <a:t>Calcul</a:t>
            </a:r>
            <a:r>
              <a:rPr lang="nl-BE" altLang="nl-BE" b="1" dirty="0" smtClean="0"/>
              <a:t> Pension</a:t>
            </a:r>
            <a:endParaRPr lang="nl-BE" altLang="nl-BE" b="1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2D81394-9A67-42BA-9080-0452BC469A57}"/>
              </a:ext>
            </a:extLst>
          </p:cNvPr>
          <p:cNvGrpSpPr/>
          <p:nvPr/>
        </p:nvGrpSpPr>
        <p:grpSpPr>
          <a:xfrm>
            <a:off x="3063637" y="1397000"/>
            <a:ext cx="1991320" cy="4064000"/>
            <a:chOff x="1279" y="0"/>
            <a:chExt cx="1991320" cy="4064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6E64D8EF-995D-4C14-9701-BC5D9CB648AC}"/>
                </a:ext>
              </a:extLst>
            </p:cNvPr>
            <p:cNvSpPr/>
            <p:nvPr/>
          </p:nvSpPr>
          <p:spPr>
            <a:xfrm>
              <a:off x="1279" y="0"/>
              <a:ext cx="1991320" cy="4064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 : coins arrondis 4">
              <a:extLst>
                <a:ext uri="{FF2B5EF4-FFF2-40B4-BE49-F238E27FC236}">
                  <a16:creationId xmlns:a16="http://schemas.microsoft.com/office/drawing/2014/main" id="{02078CDB-ED58-47E0-B18D-2CA9B66DE199}"/>
                </a:ext>
              </a:extLst>
            </p:cNvPr>
            <p:cNvSpPr txBox="1"/>
            <p:nvPr/>
          </p:nvSpPr>
          <p:spPr>
            <a:xfrm>
              <a:off x="1279" y="1625600"/>
              <a:ext cx="1991320" cy="1625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500" dirty="0"/>
                <a:t>Compte</a:t>
              </a:r>
            </a:p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500" dirty="0"/>
                <a:t>points</a:t>
              </a: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A01B3EE4-3A01-4F31-BDEB-BDB667105BEE}"/>
              </a:ext>
            </a:extLst>
          </p:cNvPr>
          <p:cNvSpPr/>
          <p:nvPr/>
        </p:nvSpPr>
        <p:spPr>
          <a:xfrm>
            <a:off x="3382642" y="1640840"/>
            <a:ext cx="1353312" cy="135331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8B5DFF5-2C1C-4173-B874-8A7092019E1B}"/>
              </a:ext>
            </a:extLst>
          </p:cNvPr>
          <p:cNvGrpSpPr/>
          <p:nvPr/>
        </p:nvGrpSpPr>
        <p:grpSpPr>
          <a:xfrm>
            <a:off x="5114697" y="1397000"/>
            <a:ext cx="1991320" cy="4064000"/>
            <a:chOff x="2052339" y="0"/>
            <a:chExt cx="1991320" cy="4064000"/>
          </a:xfrm>
          <a:solidFill>
            <a:srgbClr val="00B0F0"/>
          </a:solidFill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234DDD5-19B2-4D97-B4F2-4B8B6A1A945F}"/>
                </a:ext>
              </a:extLst>
            </p:cNvPr>
            <p:cNvSpPr/>
            <p:nvPr/>
          </p:nvSpPr>
          <p:spPr>
            <a:xfrm>
              <a:off x="2052339" y="0"/>
              <a:ext cx="1991320" cy="4064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 : coins arrondis 7">
              <a:extLst>
                <a:ext uri="{FF2B5EF4-FFF2-40B4-BE49-F238E27FC236}">
                  <a16:creationId xmlns:a16="http://schemas.microsoft.com/office/drawing/2014/main" id="{85F98449-A0DA-4375-8CFA-E63FBE396A4E}"/>
                </a:ext>
              </a:extLst>
            </p:cNvPr>
            <p:cNvSpPr txBox="1"/>
            <p:nvPr/>
          </p:nvSpPr>
          <p:spPr>
            <a:xfrm>
              <a:off x="2052339" y="1625600"/>
              <a:ext cx="1991320" cy="1625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500" dirty="0"/>
                <a:t>Valeur des points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BB68A84-3C12-4778-AFD0-BD315738DC9C}"/>
              </a:ext>
            </a:extLst>
          </p:cNvPr>
          <p:cNvGrpSpPr/>
          <p:nvPr/>
        </p:nvGrpSpPr>
        <p:grpSpPr>
          <a:xfrm>
            <a:off x="7137042" y="1397000"/>
            <a:ext cx="1991320" cy="4064000"/>
            <a:chOff x="4074684" y="0"/>
            <a:chExt cx="1991320" cy="4064000"/>
          </a:xfrm>
          <a:solidFill>
            <a:schemeClr val="accent2"/>
          </a:solidFill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CDF14A9-E478-4643-B3D9-855F65301D4D}"/>
                </a:ext>
              </a:extLst>
            </p:cNvPr>
            <p:cNvSpPr/>
            <p:nvPr/>
          </p:nvSpPr>
          <p:spPr>
            <a:xfrm>
              <a:off x="4074684" y="0"/>
              <a:ext cx="1991320" cy="4064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 : coins arrondis 9">
              <a:extLst>
                <a:ext uri="{FF2B5EF4-FFF2-40B4-BE49-F238E27FC236}">
                  <a16:creationId xmlns:a16="http://schemas.microsoft.com/office/drawing/2014/main" id="{A891E58C-C1A1-4CF2-9701-B46E2D539DEF}"/>
                </a:ext>
              </a:extLst>
            </p:cNvPr>
            <p:cNvSpPr txBox="1"/>
            <p:nvPr/>
          </p:nvSpPr>
          <p:spPr>
            <a:xfrm>
              <a:off x="4074684" y="1625600"/>
              <a:ext cx="1991320" cy="1625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500" dirty="0"/>
                <a:t>Conversion âge</a:t>
              </a:r>
            </a:p>
          </p:txBody>
        </p:sp>
      </p:grpSp>
      <p:sp>
        <p:nvSpPr>
          <p:cNvPr id="11" name="Ellipse 10">
            <a:extLst>
              <a:ext uri="{FF2B5EF4-FFF2-40B4-BE49-F238E27FC236}">
                <a16:creationId xmlns:a16="http://schemas.microsoft.com/office/drawing/2014/main" id="{97ABB5FF-1E15-4A4D-9F31-1BFC2D5F7732}"/>
              </a:ext>
            </a:extLst>
          </p:cNvPr>
          <p:cNvSpPr/>
          <p:nvPr/>
        </p:nvSpPr>
        <p:spPr>
          <a:xfrm>
            <a:off x="7425080" y="1773234"/>
            <a:ext cx="1353312" cy="135331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558CDF7-3F29-4485-BDD3-5403EB039D9C}"/>
              </a:ext>
            </a:extLst>
          </p:cNvPr>
          <p:cNvSpPr/>
          <p:nvPr/>
        </p:nvSpPr>
        <p:spPr>
          <a:xfrm>
            <a:off x="5433701" y="1784763"/>
            <a:ext cx="1353312" cy="1353312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ZoneTexte 1"/>
          <p:cNvSpPr txBox="1"/>
          <p:nvPr/>
        </p:nvSpPr>
        <p:spPr>
          <a:xfrm>
            <a:off x="5788886" y="5394935"/>
            <a:ext cx="64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600" b="1" dirty="0" smtClean="0">
                <a:solidFill>
                  <a:srgbClr val="00B0F0"/>
                </a:solidFill>
              </a:rPr>
              <a:t>?</a:t>
            </a:r>
            <a:endParaRPr lang="fr-BE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5544" y="845966"/>
            <a:ext cx="103632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fr-FR" sz="5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Pension à 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points 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…sans points</a:t>
            </a:r>
            <a:endParaRPr lang="en-US" altLang="fr-FR" sz="5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b="9607"/>
          <a:stretch/>
        </p:blipFill>
        <p:spPr>
          <a:xfrm>
            <a:off x="265814" y="2055946"/>
            <a:ext cx="7325832" cy="48020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02875" y="3109667"/>
            <a:ext cx="57146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Devolder et Hindriks (2019) </a:t>
            </a:r>
          </a:p>
          <a:p>
            <a:r>
              <a:rPr lang="fr-BE" sz="2400" dirty="0" smtClean="0"/>
              <a:t>Réforme des pension : une urgence absolue,</a:t>
            </a:r>
          </a:p>
          <a:p>
            <a:r>
              <a:rPr lang="fr-BE" sz="2400" dirty="0" smtClean="0"/>
              <a:t>Pyramides, à paraître.</a:t>
            </a:r>
          </a:p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7306467" y="2182982"/>
            <a:ext cx="2895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err="1" smtClean="0"/>
              <a:t>Coming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soon</a:t>
            </a:r>
            <a:r>
              <a:rPr lang="fr-BE" sz="3600" b="1" dirty="0" smtClean="0"/>
              <a:t> </a:t>
            </a:r>
            <a:r>
              <a:rPr lang="fr-BE" sz="3600" dirty="0" smtClean="0"/>
              <a:t>:</a:t>
            </a:r>
          </a:p>
          <a:p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9094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jdelijke aanduiding voor inhoud 1">
            <a:extLst>
              <a:ext uri="{FF2B5EF4-FFF2-40B4-BE49-F238E27FC236}">
                <a16:creationId xmlns:a16="http://schemas.microsoft.com/office/drawing/2014/main" id="{7933E466-A49D-499A-81AA-8083EB94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7939"/>
            <a:ext cx="26574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031F9C23-1AD1-459A-9FDE-1013ACD5F0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6177" y="1127126"/>
            <a:ext cx="103632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Double </a:t>
            </a:r>
            <a:r>
              <a:rPr lang="nl-BE" altLang="fr-FR" sz="54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Effet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nl-BE" altLang="fr-FR" sz="54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Boule</a:t>
            </a:r>
            <a:r>
              <a:rPr lang="nl-BE" altLang="fr-FR" sz="5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de </a:t>
            </a:r>
            <a:r>
              <a:rPr lang="nl-BE" altLang="fr-FR" sz="54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Neige</a:t>
            </a:r>
            <a:endParaRPr lang="en-US" altLang="fr-FR" sz="5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386" y="2517887"/>
            <a:ext cx="6767771" cy="41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56CF16-8631-4451-9117-119F2D8D042C}"/>
              </a:ext>
            </a:extLst>
          </p:cNvPr>
          <p:cNvSpPr/>
          <p:nvPr/>
        </p:nvSpPr>
        <p:spPr>
          <a:xfrm>
            <a:off x="0" y="5582093"/>
            <a:ext cx="12192000" cy="1275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F2D6E2-0AC5-456B-91CA-09C3BC7D5168}"/>
              </a:ext>
            </a:extLst>
          </p:cNvPr>
          <p:cNvSpPr txBox="1"/>
          <p:nvPr/>
        </p:nvSpPr>
        <p:spPr>
          <a:xfrm>
            <a:off x="2721685" y="2893806"/>
            <a:ext cx="6024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rgbClr val="FF0000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3515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6B69D420-44C3-4F57-A2DF-DF006F01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b="1" dirty="0">
                <a:ea typeface="ＭＳ Ｐゴシック" panose="020B0600070205080204" pitchFamily="34" charset="-128"/>
              </a:rPr>
              <a:t>Départ à la pension </a:t>
            </a:r>
            <a:r>
              <a:rPr lang="fr-BE" altLang="fr-FR" b="1" dirty="0" smtClean="0">
                <a:ea typeface="ＭＳ Ｐゴシック" panose="020B0600070205080204" pitchFamily="34" charset="-128"/>
              </a:rPr>
              <a:t>2017</a:t>
            </a:r>
            <a:endParaRPr lang="fr-BE" altLang="fr-FR" b="1" dirty="0">
              <a:ea typeface="ＭＳ Ｐゴシック" panose="020B0600070205080204" pitchFamily="34" charset="-128"/>
            </a:endParaRPr>
          </a:p>
        </p:txBody>
      </p:sp>
      <p:pic>
        <p:nvPicPr>
          <p:cNvPr id="10244" name="Picture 2" descr="C:\Users\hindriks\Desktop\michigan.PNG">
            <a:extLst>
              <a:ext uri="{FF2B5EF4-FFF2-40B4-BE49-F238E27FC236}">
                <a16:creationId xmlns:a16="http://schemas.microsoft.com/office/drawing/2014/main" id="{6FFB7C76-FA7C-4D75-92BD-2D083F8C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" y="1636604"/>
            <a:ext cx="7224653" cy="47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ZoneTexte 3">
            <a:extLst>
              <a:ext uri="{FF2B5EF4-FFF2-40B4-BE49-F238E27FC236}">
                <a16:creationId xmlns:a16="http://schemas.microsoft.com/office/drawing/2014/main" id="{FA5B0412-3842-4F84-9D2F-86987297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32" y="4970408"/>
            <a:ext cx="491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dirty="0" smtClean="0"/>
              <a:t>Total                          </a:t>
            </a:r>
            <a:r>
              <a:rPr lang="fr-BE" altLang="fr-FR" sz="2400" b="1" dirty="0" smtClean="0"/>
              <a:t>120.000</a:t>
            </a:r>
            <a:endParaRPr lang="fr-BE" alt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43325"/>
              </p:ext>
            </p:extLst>
          </p:nvPr>
        </p:nvGraphicFramePr>
        <p:xfrm>
          <a:off x="8250865" y="1765006"/>
          <a:ext cx="3466213" cy="2747673"/>
        </p:xfrm>
        <a:graphic>
          <a:graphicData uri="http://schemas.openxmlformats.org/drawingml/2006/table">
            <a:tbl>
              <a:tblPr/>
              <a:tblGrid>
                <a:gridCol w="1879611">
                  <a:extLst>
                    <a:ext uri="{9D8B030D-6E8A-4147-A177-3AD203B41FA5}">
                      <a16:colId xmlns:a16="http://schemas.microsoft.com/office/drawing/2014/main" val="2429266650"/>
                    </a:ext>
                  </a:extLst>
                </a:gridCol>
                <a:gridCol w="1586602">
                  <a:extLst>
                    <a:ext uri="{9D8B030D-6E8A-4147-A177-3AD203B41FA5}">
                      <a16:colId xmlns:a16="http://schemas.microsoft.com/office/drawing/2014/main" val="3902546587"/>
                    </a:ext>
                  </a:extLst>
                </a:gridCol>
              </a:tblGrid>
              <a:tr h="522633">
                <a:tc>
                  <a:txBody>
                    <a:bodyPr/>
                    <a:lstStyle/>
                    <a:p>
                      <a:pPr algn="l" fontAlgn="b"/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385629"/>
                  </a:ext>
                </a:extLst>
              </a:tr>
              <a:tr h="478055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Salarié 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386188"/>
                  </a:ext>
                </a:extLst>
              </a:tr>
              <a:tr h="478055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Indépendant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125346"/>
                  </a:ext>
                </a:extLst>
              </a:tr>
              <a:tr h="478055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Salarié </a:t>
                      </a:r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Indépendant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23280"/>
                  </a:ext>
                </a:extLst>
              </a:tr>
              <a:tr h="478055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Secteur public pur + mixte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061719"/>
                  </a:ext>
                </a:extLst>
              </a:tr>
            </a:tbl>
          </a:graphicData>
        </a:graphic>
      </p:graphicFrame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8871876" y="5647143"/>
            <a:ext cx="2879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>
                <a:solidFill>
                  <a:srgbClr val="FF0000"/>
                </a:solidFill>
              </a:rPr>
              <a:t>+ 2 milliards </a:t>
            </a:r>
            <a:endParaRPr lang="fr-B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42" y="253373"/>
            <a:ext cx="10652190" cy="64026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855841" y="164804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+40%</a:t>
            </a:r>
            <a:endParaRPr lang="fr-BE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849193" y="444974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-20%</a:t>
            </a:r>
            <a:endParaRPr lang="fr-BE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114261" y="1531088"/>
            <a:ext cx="2113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</a:t>
            </a:r>
            <a:r>
              <a:rPr lang="fr-BE" sz="2800" b="1" dirty="0" smtClean="0"/>
              <a:t>+273.854 pensionnés</a:t>
            </a:r>
          </a:p>
        </p:txBody>
      </p:sp>
    </p:spTree>
    <p:extLst>
      <p:ext uri="{BB962C8B-B14F-4D97-AF65-F5344CB8AC3E}">
        <p14:creationId xmlns:p14="http://schemas.microsoft.com/office/powerpoint/2010/main" val="17939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596020" y="1403523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+60%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0596021" y="3173826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+30%</a:t>
            </a:r>
            <a:endParaRPr lang="fr-BE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596022" y="2188549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+45%</a:t>
            </a:r>
            <a:endParaRPr lang="fr-BE" sz="32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" y="74428"/>
            <a:ext cx="10542479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Dépense totale par régime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189058" y="2520299"/>
            <a:ext cx="221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</a:rPr>
              <a:t>+75%</a:t>
            </a:r>
          </a:p>
          <a:p>
            <a:r>
              <a:rPr lang="fr-BE" sz="3200" b="1" dirty="0" smtClean="0">
                <a:solidFill>
                  <a:srgbClr val="FF0000"/>
                </a:solidFill>
              </a:rPr>
              <a:t>3/4 Pension</a:t>
            </a:r>
          </a:p>
          <a:p>
            <a:r>
              <a:rPr lang="fr-BE" sz="3200" b="1" dirty="0" smtClean="0">
                <a:solidFill>
                  <a:srgbClr val="FF0000"/>
                </a:solidFill>
              </a:rPr>
              <a:t>1/4 Effectif</a:t>
            </a:r>
            <a:endParaRPr lang="fr-BE" sz="3200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5" y="1235670"/>
            <a:ext cx="9226100" cy="55160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36335" y="2227911"/>
            <a:ext cx="23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+14,6 Milliards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27506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>
            <a:extLst>
              <a:ext uri="{FF2B5EF4-FFF2-40B4-BE49-F238E27FC236}">
                <a16:creationId xmlns:a16="http://schemas.microsoft.com/office/drawing/2014/main" id="{75FFBB20-FD04-42DB-BD62-D8B9EDE5A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89C4D61-04E8-450E-8220-3F73F6F21E7B}" type="slidenum">
              <a:rPr lang="en-US" altLang="nl-BE" sz="1200">
                <a:solidFill>
                  <a:srgbClr val="FFFFFF"/>
                </a:solidFill>
              </a:rPr>
              <a:pPr/>
              <a:t>8</a:t>
            </a:fld>
            <a:endParaRPr lang="en-US" altLang="nl-BE" sz="1200">
              <a:solidFill>
                <a:srgbClr val="FFFFFF"/>
              </a:solidFill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B4C8A28-4222-4D1B-BFD1-0780183E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138364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nl-NL" altLang="nl-BE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4F6040EB-02B3-4DB1-AD04-76B7A7CD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5876926"/>
            <a:ext cx="7273925" cy="574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endParaRPr lang="nl-NL" altLang="nl-BE" b="1"/>
          </a:p>
        </p:txBody>
      </p:sp>
      <p:pic>
        <p:nvPicPr>
          <p:cNvPr id="15" name="Tijdelijke aanduiding voor inhoud 1">
            <a:extLst>
              <a:ext uri="{FF2B5EF4-FFF2-40B4-BE49-F238E27FC236}">
                <a16:creationId xmlns:a16="http://schemas.microsoft.com/office/drawing/2014/main" id="{8DDDC350-70CF-4916-83E1-353E8395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8BC16E3-5E18-4789-B2D7-36424CF92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866468"/>
              </p:ext>
            </p:extLst>
          </p:nvPr>
        </p:nvGraphicFramePr>
        <p:xfrm>
          <a:off x="1785891" y="931962"/>
          <a:ext cx="8135452" cy="55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863BD3F-C6C5-4894-A71E-14B49303042A}"/>
              </a:ext>
            </a:extLst>
          </p:cNvPr>
          <p:cNvCxnSpPr>
            <a:cxnSpLocks/>
          </p:cNvCxnSpPr>
          <p:nvPr/>
        </p:nvCxnSpPr>
        <p:spPr>
          <a:xfrm>
            <a:off x="6665159" y="1993574"/>
            <a:ext cx="1455" cy="4077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75C1207-9DB3-4D5E-AB46-08A9BD7B91C5}"/>
              </a:ext>
            </a:extLst>
          </p:cNvPr>
          <p:cNvSpPr txBox="1"/>
          <p:nvPr/>
        </p:nvSpPr>
        <p:spPr>
          <a:xfrm>
            <a:off x="9491365" y="178227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+80%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7ADFCB-D032-4F10-BDA9-F93F80924A3E}"/>
              </a:ext>
            </a:extLst>
          </p:cNvPr>
          <p:cNvSpPr txBox="1"/>
          <p:nvPr/>
        </p:nvSpPr>
        <p:spPr>
          <a:xfrm>
            <a:off x="9639463" y="291758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+40%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A35DF2-2CBC-4BDF-8EAA-0CEDB9976DCE}"/>
              </a:ext>
            </a:extLst>
          </p:cNvPr>
          <p:cNvSpPr txBox="1"/>
          <p:nvPr/>
        </p:nvSpPr>
        <p:spPr>
          <a:xfrm>
            <a:off x="1257835" y="6442558"/>
            <a:ext cx="6096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Sources : Comptes Nationaux, Bureau Fédéral du Plan et SPF Sécurité Sociale et calculs propres</a:t>
            </a:r>
          </a:p>
        </p:txBody>
      </p:sp>
    </p:spTree>
    <p:extLst>
      <p:ext uri="{BB962C8B-B14F-4D97-AF65-F5344CB8AC3E}">
        <p14:creationId xmlns:p14="http://schemas.microsoft.com/office/powerpoint/2010/main" val="4192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>
            <a:extLst>
              <a:ext uri="{FF2B5EF4-FFF2-40B4-BE49-F238E27FC236}">
                <a16:creationId xmlns:a16="http://schemas.microsoft.com/office/drawing/2014/main" id="{75FFBB20-FD04-42DB-BD62-D8B9EDE5A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89C4D61-04E8-450E-8220-3F73F6F21E7B}" type="slidenum">
              <a:rPr lang="en-US" altLang="nl-BE" sz="1200">
                <a:solidFill>
                  <a:srgbClr val="FFFFFF"/>
                </a:solidFill>
              </a:rPr>
              <a:pPr/>
              <a:t>9</a:t>
            </a:fld>
            <a:endParaRPr lang="en-US" altLang="nl-BE" sz="1200">
              <a:solidFill>
                <a:srgbClr val="FFFFFF"/>
              </a:solidFill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B4C8A28-4222-4D1B-BFD1-0780183E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138364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nl-NL" altLang="nl-BE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4F6040EB-02B3-4DB1-AD04-76B7A7CD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5876926"/>
            <a:ext cx="7273925" cy="574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endParaRPr lang="nl-NL" altLang="nl-BE" b="1"/>
          </a:p>
        </p:txBody>
      </p:sp>
      <p:pic>
        <p:nvPicPr>
          <p:cNvPr id="15" name="Tijdelijke aanduiding voor inhoud 1">
            <a:extLst>
              <a:ext uri="{FF2B5EF4-FFF2-40B4-BE49-F238E27FC236}">
                <a16:creationId xmlns:a16="http://schemas.microsoft.com/office/drawing/2014/main" id="{8DDDC350-70CF-4916-83E1-353E8395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75C1207-9DB3-4D5E-AB46-08A9BD7B91C5}"/>
              </a:ext>
            </a:extLst>
          </p:cNvPr>
          <p:cNvSpPr txBox="1"/>
          <p:nvPr/>
        </p:nvSpPr>
        <p:spPr>
          <a:xfrm>
            <a:off x="9012900" y="176903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10,5%</a:t>
            </a:r>
            <a:endParaRPr lang="fr-BE" sz="24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7ADFCB-D032-4F10-BDA9-F93F80924A3E}"/>
              </a:ext>
            </a:extLst>
          </p:cNvPr>
          <p:cNvSpPr txBox="1"/>
          <p:nvPr/>
        </p:nvSpPr>
        <p:spPr>
          <a:xfrm>
            <a:off x="8058793" y="496476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+8,5%</a:t>
            </a:r>
            <a:endParaRPr lang="fr-BE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A35DF2-2CBC-4BDF-8EAA-0CEDB9976DCE}"/>
              </a:ext>
            </a:extLst>
          </p:cNvPr>
          <p:cNvSpPr txBox="1"/>
          <p:nvPr/>
        </p:nvSpPr>
        <p:spPr>
          <a:xfrm>
            <a:off x="1257835" y="6442558"/>
            <a:ext cx="6096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Sources : Comptes Nationaux, Bureau Fédéral du Plan et SPF Sécurité Sociale et calculs propres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848152659"/>
              </p:ext>
            </p:extLst>
          </p:nvPr>
        </p:nvGraphicFramePr>
        <p:xfrm>
          <a:off x="1266369" y="923702"/>
          <a:ext cx="8817899" cy="552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863BD3F-C6C5-4894-A71E-14B49303042A}"/>
              </a:ext>
            </a:extLst>
          </p:cNvPr>
          <p:cNvCxnSpPr>
            <a:cxnSpLocks/>
          </p:cNvCxnSpPr>
          <p:nvPr/>
        </p:nvCxnSpPr>
        <p:spPr>
          <a:xfrm flipH="1">
            <a:off x="7384627" y="1769032"/>
            <a:ext cx="58164" cy="4409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met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angepast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DeltaLloyd</Template>
  <TotalTime>1927</TotalTime>
  <Words>406</Words>
  <Application>Microsoft Office PowerPoint</Application>
  <PresentationFormat>Grand écran</PresentationFormat>
  <Paragraphs>152</Paragraphs>
  <Slides>30</Slides>
  <Notes>12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Trebuchet MS</vt:lpstr>
      <vt:lpstr>met footer</vt:lpstr>
      <vt:lpstr>Thème Office</vt:lpstr>
      <vt:lpstr> Financement des pensions: le passé et l’avenir  Prof Jean Hindriks UCL &amp; Itinera</vt:lpstr>
      <vt:lpstr>Le Passé</vt:lpstr>
      <vt:lpstr>Double Effet Boule de Neige</vt:lpstr>
      <vt:lpstr>Départ à la pension 2017</vt:lpstr>
      <vt:lpstr>Présentation PowerPoint</vt:lpstr>
      <vt:lpstr>Présentation PowerPoint</vt:lpstr>
      <vt:lpstr>Dépense totale par régime</vt:lpstr>
      <vt:lpstr>Présentation PowerPoint</vt:lpstr>
      <vt:lpstr>Présentation PowerPoint</vt:lpstr>
      <vt:lpstr>Quel avenir?</vt:lpstr>
      <vt:lpstr>Taux Emploi </vt:lpstr>
      <vt:lpstr>Dépendance économique</vt:lpstr>
      <vt:lpstr>Taux remplacement</vt:lpstr>
      <vt:lpstr>Ajustement pension et cotisation</vt:lpstr>
      <vt:lpstr>Ajustement pension et cotisation</vt:lpstr>
      <vt:lpstr>Réformes</vt:lpstr>
      <vt:lpstr>Reform= Change</vt:lpstr>
      <vt:lpstr>Commission Réforme Pensions</vt:lpstr>
      <vt:lpstr>Réformes Récentes</vt:lpstr>
      <vt:lpstr> </vt:lpstr>
      <vt:lpstr>Présentation PowerPoint</vt:lpstr>
      <vt:lpstr>New pension 4 New world</vt:lpstr>
      <vt:lpstr>Présentation PowerPoint</vt:lpstr>
      <vt:lpstr>Présentation PowerPoint</vt:lpstr>
      <vt:lpstr>Pension à points (ou sans points?)</vt:lpstr>
      <vt:lpstr>D’un système « carrière mixte »…</vt:lpstr>
      <vt:lpstr>… vers un système « pension à points »</vt:lpstr>
      <vt:lpstr>Calcul Pension</vt:lpstr>
      <vt:lpstr>Pension à points …sans points</vt:lpstr>
      <vt:lpstr>Présentation PowerPoint</vt:lpstr>
    </vt:vector>
  </TitlesOfParts>
  <Company>Itinera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AGInsurance</dc:title>
  <dc:creator>jean hindriks</dc:creator>
  <cp:lastModifiedBy>Jean Hindriks</cp:lastModifiedBy>
  <cp:revision>166</cp:revision>
  <dcterms:created xsi:type="dcterms:W3CDTF">2017-10-06T09:39:24Z</dcterms:created>
  <dcterms:modified xsi:type="dcterms:W3CDTF">2019-04-29T19:19:51Z</dcterms:modified>
</cp:coreProperties>
</file>